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5C942E1-C673-493C-B048-32A990A1D78E}" type="datetimeFigureOut">
              <a:rPr lang="tr-TR" smtClean="0"/>
              <a:t>12.03.2024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2080357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5C942E1-C673-493C-B048-32A990A1D78E}" type="datetimeFigureOut">
              <a:rPr lang="tr-TR" smtClean="0"/>
              <a:t>12.03.2024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1697308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5C942E1-C673-493C-B048-32A990A1D78E}" type="datetimeFigureOut">
              <a:rPr lang="tr-TR" smtClean="0"/>
              <a:t>12.03.2024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2721344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5C942E1-C673-493C-B048-32A990A1D78E}" type="datetimeFigureOut">
              <a:rPr lang="tr-TR" smtClean="0"/>
              <a:t>12.03.2024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2392987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5C942E1-C673-493C-B048-32A990A1D78E}" type="datetimeFigureOut">
              <a:rPr lang="tr-TR" smtClean="0"/>
              <a:t>12.03.2024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691950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5C942E1-C673-493C-B048-32A990A1D78E}" type="datetimeFigureOut">
              <a:rPr lang="tr-TR" smtClean="0"/>
              <a:t>12.03.2024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4172700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5C942E1-C673-493C-B048-32A990A1D78E}" type="datetimeFigureOut">
              <a:rPr lang="tr-TR" smtClean="0"/>
              <a:t>12.03.2024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3254502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5C942E1-C673-493C-B048-32A990A1D78E}" type="datetimeFigureOut">
              <a:rPr lang="tr-TR" smtClean="0"/>
              <a:t>12.03.2024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3823249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5C942E1-C673-493C-B048-32A990A1D78E}" type="datetimeFigureOut">
              <a:rPr lang="tr-TR" smtClean="0"/>
              <a:t>12.03.2024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2564340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5C942E1-C673-493C-B048-32A990A1D78E}" type="datetimeFigureOut">
              <a:rPr lang="tr-TR" smtClean="0"/>
              <a:t>12.03.2024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2911777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5C942E1-C673-493C-B048-32A990A1D78E}" type="datetimeFigureOut">
              <a:rPr lang="tr-TR" smtClean="0"/>
              <a:t>12.03.2024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1030620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C942E1-C673-493C-B048-32A990A1D78E}" type="datetimeFigureOut">
              <a:rPr lang="tr-TR" smtClean="0"/>
              <a:t>12.03.2024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548B51-29BD-4F31-854E-72AE50C0DB92}" type="slidenum">
              <a:rPr lang="tr-TR" smtClean="0"/>
              <a:t>‹#›</a:t>
            </a:fld>
            <a:endParaRPr lang="tr-TR"/>
          </a:p>
        </p:txBody>
      </p:sp>
    </p:spTree>
    <p:extLst>
      <p:ext uri="{BB962C8B-B14F-4D97-AF65-F5344CB8AC3E}">
        <p14:creationId xmlns:p14="http://schemas.microsoft.com/office/powerpoint/2010/main" val="53388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p:txBody>
          <a:bodyPr/>
          <a:lstStyle/>
          <a:p>
            <a:r>
              <a:rPr lang="tr-TR" dirty="0" smtClean="0">
                <a:solidFill>
                  <a:srgbClr val="FF0000"/>
                </a:solidFill>
              </a:rPr>
              <a:t>4.HAFTA</a:t>
            </a:r>
          </a:p>
          <a:p>
            <a:r>
              <a:rPr lang="tr-TR" dirty="0" smtClean="0">
                <a:solidFill>
                  <a:srgbClr val="FF0000"/>
                </a:solidFill>
              </a:rPr>
              <a:t>BOŞ ZAMAN DAVRANIŞI</a:t>
            </a:r>
            <a:endParaRPr lang="tr-TR" dirty="0">
              <a:solidFill>
                <a:srgbClr val="FF0000"/>
              </a:solidFill>
            </a:endParaRPr>
          </a:p>
        </p:txBody>
      </p:sp>
      <p:sp>
        <p:nvSpPr>
          <p:cNvPr id="4" name="Unvan 1"/>
          <p:cNvSpPr>
            <a:spLocks noGrp="1"/>
          </p:cNvSpPr>
          <p:nvPr/>
        </p:nvSpPr>
        <p:spPr>
          <a:xfrm>
            <a:off x="1524000" y="3466267"/>
            <a:ext cx="9144000" cy="100361"/>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b="1" dirty="0">
              <a:solidFill>
                <a:srgbClr val="FF0000"/>
              </a:solidFill>
            </a:endParaRPr>
          </a:p>
        </p:txBody>
      </p:sp>
      <p:sp>
        <p:nvSpPr>
          <p:cNvPr id="5" name="Unvan 1"/>
          <p:cNvSpPr>
            <a:spLocks noGrp="1"/>
          </p:cNvSpPr>
          <p:nvPr/>
        </p:nvSpPr>
        <p:spPr>
          <a:xfrm>
            <a:off x="1676400" y="3531219"/>
            <a:ext cx="9144000" cy="100361"/>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b="1" dirty="0">
              <a:solidFill>
                <a:srgbClr val="FF0000"/>
              </a:solidFill>
            </a:endParaRPr>
          </a:p>
        </p:txBody>
      </p:sp>
    </p:spTree>
    <p:extLst>
      <p:ext uri="{BB962C8B-B14F-4D97-AF65-F5344CB8AC3E}">
        <p14:creationId xmlns:p14="http://schemas.microsoft.com/office/powerpoint/2010/main" val="48352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15821"/>
          </a:xfrm>
        </p:spPr>
        <p:txBody>
          <a:bodyPr/>
          <a:lstStyle/>
          <a:p>
            <a:r>
              <a:rPr lang="tr-TR" sz="1800" b="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REKREASYON VE PSİKOLOJİ</a:t>
            </a:r>
            <a:endParaRPr lang="tr-TR" dirty="0"/>
          </a:p>
        </p:txBody>
      </p:sp>
      <p:sp>
        <p:nvSpPr>
          <p:cNvPr id="3" name="İçerik Yer Tutucusu 2"/>
          <p:cNvSpPr>
            <a:spLocks noGrp="1"/>
          </p:cNvSpPr>
          <p:nvPr>
            <p:ph idx="1"/>
          </p:nvPr>
        </p:nvSpPr>
        <p:spPr>
          <a:xfrm>
            <a:off x="838200" y="1003610"/>
            <a:ext cx="10515600" cy="5173353"/>
          </a:xfrm>
        </p:spPr>
        <p:txBody>
          <a:bodyPr>
            <a:normAutofit fontScale="85000" lnSpcReduction="10000"/>
          </a:bodyPr>
          <a:lstStyle/>
          <a:p>
            <a:pPr indent="0">
              <a:lnSpc>
                <a:spcPct val="107000"/>
              </a:lnSpc>
              <a:spcAft>
                <a:spcPts val="800"/>
              </a:spcAft>
              <a:buNone/>
            </a:pPr>
            <a:r>
              <a:rPr lang="tr-TR" dirty="0" err="1">
                <a:solidFill>
                  <a:srgbClr val="C00000"/>
                </a:solidFill>
                <a:latin typeface="Calibri" panose="020F0502020204030204" pitchFamily="34" charset="0"/>
                <a:ea typeface="Calibri" panose="020F0502020204030204" pitchFamily="34" charset="0"/>
                <a:cs typeface="Times New Roman" panose="02020603050405020304" pitchFamily="18" charset="0"/>
              </a:rPr>
              <a:t>Yüklemleme</a:t>
            </a:r>
            <a:r>
              <a:rPr lang="tr-TR" dirty="0">
                <a:solidFill>
                  <a:srgbClr val="C00000"/>
                </a:solidFill>
                <a:latin typeface="Calibri" panose="020F0502020204030204" pitchFamily="34" charset="0"/>
                <a:ea typeface="Calibri" panose="020F0502020204030204" pitchFamily="34" charset="0"/>
                <a:cs typeface="Times New Roman" panose="02020603050405020304" pitchFamily="18" charset="0"/>
              </a:rPr>
              <a:t> Kuramı </a:t>
            </a:r>
            <a:endParaRPr lang="tr-TR" dirty="0" smtClean="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tr-TR" dirty="0" smtClean="0">
                <a:latin typeface="Calibri" panose="020F0502020204030204" pitchFamily="34" charset="0"/>
                <a:ea typeface="Calibri" panose="020F0502020204030204" pitchFamily="34" charset="0"/>
                <a:cs typeface="Times New Roman" panose="02020603050405020304" pitchFamily="18" charset="0"/>
              </a:rPr>
              <a:t>	Bu </a:t>
            </a:r>
            <a:r>
              <a:rPr lang="tr-TR" dirty="0">
                <a:latin typeface="Calibri" panose="020F0502020204030204" pitchFamily="34" charset="0"/>
                <a:ea typeface="Calibri" panose="020F0502020204030204" pitchFamily="34" charset="0"/>
                <a:cs typeface="Times New Roman" panose="02020603050405020304" pitchFamily="18" charset="0"/>
              </a:rPr>
              <a:t>yaklaşıma göre insanlar başarı ya da başarısızlıklarını çeşitli nedenlere bağlarlar </a:t>
            </a:r>
            <a:r>
              <a:rPr lang="tr-TR" dirty="0" smtClean="0">
                <a:latin typeface="Calibri" panose="020F0502020204030204" pitchFamily="34" charset="0"/>
                <a:ea typeface="Calibri" panose="020F0502020204030204" pitchFamily="34" charset="0"/>
                <a:cs typeface="Times New Roman" panose="02020603050405020304" pitchFamily="18" charset="0"/>
              </a:rPr>
              <a:t>.</a:t>
            </a:r>
          </a:p>
          <a:p>
            <a:pPr indent="0">
              <a:lnSpc>
                <a:spcPct val="107000"/>
              </a:lnSpc>
              <a:spcAft>
                <a:spcPts val="800"/>
              </a:spcAft>
              <a:buNone/>
            </a:pPr>
            <a:r>
              <a:rPr lang="tr-TR" dirty="0">
                <a:latin typeface="Calibri" panose="020F0502020204030204" pitchFamily="34" charset="0"/>
                <a:ea typeface="Calibri" panose="020F0502020204030204" pitchFamily="34" charset="0"/>
                <a:cs typeface="Times New Roman" panose="02020603050405020304" pitchFamily="18" charset="0"/>
              </a:rPr>
              <a:t>Örnek-• Bir kişi, devam ettiği egzersiz programını bırakabilir ve bu konudaki başarısızlığını; • Kötü şansına (içsel) ya da arkadaş eksikliğine (dışsal) • Yetenek eksikliğine (istikrarlı) ya da kötü bir eğitmene (istikrarsız) • Az çalışmasına (kontrol edilebilir) ya da programın maliyetine (kontrol edilemez) bağlayabilir</a:t>
            </a:r>
            <a:r>
              <a:rPr lang="tr-TR" dirty="0" smtClean="0">
                <a:latin typeface="Calibri" panose="020F0502020204030204" pitchFamily="34" charset="0"/>
                <a:ea typeface="Calibri" panose="020F0502020204030204" pitchFamily="34" charset="0"/>
                <a:cs typeface="Times New Roman" panose="02020603050405020304" pitchFamily="18" charset="0"/>
              </a:rPr>
              <a:t>.</a:t>
            </a:r>
          </a:p>
          <a:p>
            <a:pPr indent="0">
              <a:lnSpc>
                <a:spcPct val="107000"/>
              </a:lnSpc>
              <a:spcAft>
                <a:spcPts val="800"/>
              </a:spcAft>
              <a:buNone/>
            </a:pPr>
            <a:r>
              <a:rPr lang="tr-TR" dirty="0">
                <a:solidFill>
                  <a:srgbClr val="C00000"/>
                </a:solidFill>
                <a:latin typeface="Calibri" panose="020F0502020204030204" pitchFamily="34" charset="0"/>
                <a:ea typeface="Calibri" panose="020F0502020204030204" pitchFamily="34" charset="0"/>
                <a:cs typeface="Times New Roman" panose="02020603050405020304" pitchFamily="18" charset="0"/>
              </a:rPr>
              <a:t>Hedefi Gerçekleştirme Kuramı </a:t>
            </a:r>
            <a:endParaRPr lang="tr-TR" dirty="0" smtClean="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Aft>
                <a:spcPts val="800"/>
              </a:spcAft>
              <a:buNone/>
            </a:pPr>
            <a:r>
              <a:rPr lang="tr-TR" dirty="0" smtClean="0">
                <a:latin typeface="Calibri" panose="020F0502020204030204" pitchFamily="34" charset="0"/>
                <a:ea typeface="Calibri" panose="020F0502020204030204" pitchFamily="34" charset="0"/>
                <a:cs typeface="Times New Roman" panose="02020603050405020304" pitchFamily="18" charset="0"/>
              </a:rPr>
              <a:t>	Bireyin </a:t>
            </a:r>
            <a:r>
              <a:rPr lang="tr-TR" dirty="0">
                <a:latin typeface="Calibri" panose="020F0502020204030204" pitchFamily="34" charset="0"/>
                <a:ea typeface="Calibri" panose="020F0502020204030204" pitchFamily="34" charset="0"/>
                <a:cs typeface="Times New Roman" panose="02020603050405020304" pitchFamily="18" charset="0"/>
              </a:rPr>
              <a:t>başarısını değerlendirebilmek için onun eylemindeki temel başarı hedeflerini belirlemenin önemli olduğu görüşünü savunan bu yaklaşıma göre üç faktörün (başarı hedefleri, algılanan beceri, başarı davranışı) etkileşimi, kişinin motivasyonunu belirler. </a:t>
            </a:r>
          </a:p>
          <a:p>
            <a:pPr indent="0">
              <a:lnSpc>
                <a:spcPct val="107000"/>
              </a:lnSpc>
              <a:spcAft>
                <a:spcPts val="800"/>
              </a:spcAft>
              <a:buNone/>
            </a:pPr>
            <a:endParaRPr lang="tr-TR"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77026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426612"/>
          </a:xfrm>
        </p:spPr>
        <p:txBody>
          <a:bodyPr/>
          <a:lstStyle/>
          <a:p>
            <a:r>
              <a:rPr lang="tr-TR" sz="1800" b="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REKREASYON VE PSİKOLOJİ</a:t>
            </a:r>
            <a:endParaRPr lang="tr-TR" dirty="0"/>
          </a:p>
        </p:txBody>
      </p:sp>
      <p:sp>
        <p:nvSpPr>
          <p:cNvPr id="3" name="İçerik Yer Tutucusu 2"/>
          <p:cNvSpPr>
            <a:spLocks noGrp="1"/>
          </p:cNvSpPr>
          <p:nvPr>
            <p:ph idx="1"/>
          </p:nvPr>
        </p:nvSpPr>
        <p:spPr>
          <a:xfrm>
            <a:off x="838200" y="903249"/>
            <a:ext cx="10515600" cy="5430644"/>
          </a:xfrm>
        </p:spPr>
        <p:txBody>
          <a:bodyPr>
            <a:normAutofit fontScale="62500" lnSpcReduction="20000"/>
          </a:bodyPr>
          <a:lstStyle/>
          <a:p>
            <a:pPr indent="0">
              <a:lnSpc>
                <a:spcPct val="107000"/>
              </a:lnSpc>
              <a:spcAft>
                <a:spcPts val="800"/>
              </a:spcAft>
              <a:buNone/>
            </a:pPr>
            <a:r>
              <a:rPr lang="tr-TR" dirty="0">
                <a:solidFill>
                  <a:srgbClr val="C00000"/>
                </a:solidFill>
                <a:latin typeface="Calibri" panose="020F0502020204030204" pitchFamily="34" charset="0"/>
                <a:ea typeface="Calibri" panose="020F0502020204030204" pitchFamily="34" charset="0"/>
                <a:cs typeface="Times New Roman" panose="02020603050405020304" pitchFamily="18" charset="0"/>
              </a:rPr>
              <a:t>Yetkinlik Motivasyonu Kuramı </a:t>
            </a:r>
            <a:endParaRPr lang="tr-TR" dirty="0" smtClean="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Aft>
                <a:spcPts val="800"/>
              </a:spcAft>
              <a:buNone/>
            </a:pPr>
            <a:r>
              <a:rPr lang="tr-TR" dirty="0" smtClean="0">
                <a:latin typeface="Calibri" panose="020F0502020204030204" pitchFamily="34" charset="0"/>
                <a:ea typeface="Calibri" panose="020F0502020204030204" pitchFamily="34" charset="0"/>
                <a:cs typeface="Times New Roman" panose="02020603050405020304" pitchFamily="18" charset="0"/>
              </a:rPr>
              <a:t>	Bu </a:t>
            </a:r>
            <a:r>
              <a:rPr lang="tr-TR" dirty="0">
                <a:latin typeface="Calibri" panose="020F0502020204030204" pitchFamily="34" charset="0"/>
                <a:ea typeface="Calibri" panose="020F0502020204030204" pitchFamily="34" charset="0"/>
                <a:cs typeface="Times New Roman" panose="02020603050405020304" pitchFamily="18" charset="0"/>
              </a:rPr>
              <a:t>yaklaşım, insanların kendilerini değerli ya da yeterli hissetmeye motive olduklarını, ayrıca bu tür duyguların da motivasyonun başlıca belirleyicileri olduğu görüşünü savunur. </a:t>
            </a:r>
          </a:p>
          <a:p>
            <a:pPr marL="0" indent="0">
              <a:buNone/>
            </a:pPr>
            <a:r>
              <a:rPr lang="tr-TR" u="sng" dirty="0" smtClean="0">
                <a:solidFill>
                  <a:srgbClr val="C00000"/>
                </a:solidFill>
              </a:rPr>
              <a:t>Fiziksel aktiviteye katılım ve devamlılıkta etkili olan bazı motivasyon unsurları;</a:t>
            </a:r>
          </a:p>
          <a:p>
            <a:pPr indent="0">
              <a:lnSpc>
                <a:spcPct val="107000"/>
              </a:lnSpc>
              <a:spcAft>
                <a:spcPts val="800"/>
              </a:spcAft>
              <a:buNone/>
            </a:pPr>
            <a:r>
              <a:rPr lang="tr-TR" dirty="0">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lang="tr-TR" dirty="0">
                <a:latin typeface="Calibri" panose="020F0502020204030204" pitchFamily="34" charset="0"/>
                <a:ea typeface="Calibri" panose="020F0502020204030204" pitchFamily="34" charset="0"/>
                <a:cs typeface="Times New Roman" panose="02020603050405020304" pitchFamily="18" charset="0"/>
              </a:rPr>
              <a:t> Sağlıklı olma </a:t>
            </a:r>
          </a:p>
          <a:p>
            <a:pPr indent="0">
              <a:lnSpc>
                <a:spcPct val="107000"/>
              </a:lnSpc>
              <a:spcAft>
                <a:spcPts val="800"/>
              </a:spcAft>
              <a:buNone/>
            </a:pPr>
            <a:r>
              <a:rPr lang="tr-TR" dirty="0">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lang="tr-TR" dirty="0">
                <a:latin typeface="Calibri" panose="020F0502020204030204" pitchFamily="34" charset="0"/>
                <a:ea typeface="Calibri" panose="020F0502020204030204" pitchFamily="34" charset="0"/>
                <a:cs typeface="Times New Roman" panose="02020603050405020304" pitchFamily="18" charset="0"/>
              </a:rPr>
              <a:t> Aktif olma </a:t>
            </a:r>
          </a:p>
          <a:p>
            <a:pPr indent="0">
              <a:lnSpc>
                <a:spcPct val="107000"/>
              </a:lnSpc>
              <a:spcAft>
                <a:spcPts val="800"/>
              </a:spcAft>
              <a:buNone/>
            </a:pPr>
            <a:r>
              <a:rPr lang="tr-TR" dirty="0">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lang="tr-TR" dirty="0">
                <a:latin typeface="Calibri" panose="020F0502020204030204" pitchFamily="34" charset="0"/>
                <a:ea typeface="Calibri" panose="020F0502020204030204" pitchFamily="34" charset="0"/>
                <a:cs typeface="Times New Roman" panose="02020603050405020304" pitchFamily="18" charset="0"/>
              </a:rPr>
              <a:t> Eğlenme </a:t>
            </a:r>
          </a:p>
          <a:p>
            <a:pPr indent="0">
              <a:lnSpc>
                <a:spcPct val="107000"/>
              </a:lnSpc>
              <a:spcAft>
                <a:spcPts val="800"/>
              </a:spcAft>
              <a:buNone/>
            </a:pPr>
            <a:r>
              <a:rPr lang="tr-TR" dirty="0">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lang="tr-TR" dirty="0">
                <a:latin typeface="Calibri" panose="020F0502020204030204" pitchFamily="34" charset="0"/>
                <a:ea typeface="Calibri" panose="020F0502020204030204" pitchFamily="34" charset="0"/>
                <a:cs typeface="Times New Roman" panose="02020603050405020304" pitchFamily="18" charset="0"/>
              </a:rPr>
              <a:t> Kendini keşfetme </a:t>
            </a:r>
          </a:p>
          <a:p>
            <a:pPr indent="0">
              <a:lnSpc>
                <a:spcPct val="107000"/>
              </a:lnSpc>
              <a:spcAft>
                <a:spcPts val="800"/>
              </a:spcAft>
              <a:buNone/>
            </a:pPr>
            <a:r>
              <a:rPr lang="tr-TR" dirty="0">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lang="tr-TR" dirty="0">
                <a:latin typeface="Calibri" panose="020F0502020204030204" pitchFamily="34" charset="0"/>
                <a:ea typeface="Calibri" panose="020F0502020204030204" pitchFamily="34" charset="0"/>
                <a:cs typeface="Times New Roman" panose="02020603050405020304" pitchFamily="18" charset="0"/>
              </a:rPr>
              <a:t> Kendini kanıtlama </a:t>
            </a:r>
          </a:p>
          <a:p>
            <a:pPr indent="0">
              <a:lnSpc>
                <a:spcPct val="107000"/>
              </a:lnSpc>
              <a:spcAft>
                <a:spcPts val="800"/>
              </a:spcAft>
              <a:buNone/>
            </a:pPr>
            <a:r>
              <a:rPr lang="tr-TR" dirty="0">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lang="tr-TR" dirty="0">
                <a:latin typeface="Calibri" panose="020F0502020204030204" pitchFamily="34" charset="0"/>
                <a:ea typeface="Calibri" panose="020F0502020204030204" pitchFamily="34" charset="0"/>
                <a:cs typeface="Times New Roman" panose="02020603050405020304" pitchFamily="18" charset="0"/>
              </a:rPr>
              <a:t> Tanınma </a:t>
            </a:r>
          </a:p>
          <a:p>
            <a:pPr indent="0">
              <a:lnSpc>
                <a:spcPct val="107000"/>
              </a:lnSpc>
              <a:spcAft>
                <a:spcPts val="800"/>
              </a:spcAft>
              <a:buNone/>
            </a:pPr>
            <a:r>
              <a:rPr lang="tr-TR" dirty="0">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lang="tr-TR" dirty="0">
                <a:latin typeface="Calibri" panose="020F0502020204030204" pitchFamily="34" charset="0"/>
                <a:ea typeface="Calibri" panose="020F0502020204030204" pitchFamily="34" charset="0"/>
                <a:cs typeface="Times New Roman" panose="02020603050405020304" pitchFamily="18" charset="0"/>
              </a:rPr>
              <a:t> Prestij sağlama </a:t>
            </a:r>
          </a:p>
          <a:p>
            <a:pPr indent="0">
              <a:lnSpc>
                <a:spcPct val="107000"/>
              </a:lnSpc>
              <a:spcAft>
                <a:spcPts val="800"/>
              </a:spcAft>
              <a:buNone/>
            </a:pPr>
            <a:r>
              <a:rPr lang="tr-TR" dirty="0">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lang="tr-TR" dirty="0">
                <a:latin typeface="Calibri" panose="020F0502020204030204" pitchFamily="34" charset="0"/>
                <a:ea typeface="Calibri" panose="020F0502020204030204" pitchFamily="34" charset="0"/>
                <a:cs typeface="Times New Roman" panose="02020603050405020304" pitchFamily="18" charset="0"/>
              </a:rPr>
              <a:t> Macera tutkusu</a:t>
            </a:r>
          </a:p>
          <a:p>
            <a:pPr marL="0" indent="0">
              <a:buNone/>
            </a:pPr>
            <a:endParaRPr lang="tr-TR" dirty="0"/>
          </a:p>
        </p:txBody>
      </p:sp>
    </p:spTree>
    <p:extLst>
      <p:ext uri="{BB962C8B-B14F-4D97-AF65-F5344CB8AC3E}">
        <p14:creationId xmlns:p14="http://schemas.microsoft.com/office/powerpoint/2010/main" val="513665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38485"/>
          </a:xfrm>
        </p:spPr>
        <p:txBody>
          <a:bodyPr/>
          <a:lstStyle/>
          <a:p>
            <a:r>
              <a:rPr lang="tr-TR" sz="1800" b="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REKREASYON VE PSİKOLOJİ</a:t>
            </a:r>
            <a:endParaRPr lang="tr-TR" dirty="0"/>
          </a:p>
        </p:txBody>
      </p:sp>
      <p:sp>
        <p:nvSpPr>
          <p:cNvPr id="3" name="İçerik Yer Tutucusu 2"/>
          <p:cNvSpPr>
            <a:spLocks noGrp="1"/>
          </p:cNvSpPr>
          <p:nvPr>
            <p:ph idx="1"/>
          </p:nvPr>
        </p:nvSpPr>
        <p:spPr>
          <a:xfrm>
            <a:off x="838200" y="903249"/>
            <a:ext cx="10515600" cy="5273714"/>
          </a:xfrm>
        </p:spPr>
        <p:txBody>
          <a:bodyPr>
            <a:normAutofit fontScale="92500" lnSpcReduction="20000"/>
          </a:bodyPr>
          <a:lstStyle/>
          <a:p>
            <a:pPr marL="0" indent="0">
              <a:buNone/>
            </a:pPr>
            <a:r>
              <a:rPr lang="tr-TR" dirty="0">
                <a:solidFill>
                  <a:srgbClr val="C00000"/>
                </a:solidFill>
                <a:latin typeface="Calibri" panose="020F0502020204030204" pitchFamily="34" charset="0"/>
                <a:ea typeface="Calibri" panose="020F0502020204030204" pitchFamily="34" charset="0"/>
                <a:cs typeface="Times New Roman" panose="02020603050405020304" pitchFamily="18" charset="0"/>
              </a:rPr>
              <a:t>REKREASYONEL AKTİVİTELERE KATILIMIN PSİKOLOJİK </a:t>
            </a:r>
            <a:r>
              <a:rPr lang="tr-TR" dirty="0" smtClean="0">
                <a:solidFill>
                  <a:srgbClr val="C00000"/>
                </a:solidFill>
                <a:latin typeface="Calibri" panose="020F0502020204030204" pitchFamily="34" charset="0"/>
                <a:ea typeface="Calibri" panose="020F0502020204030204" pitchFamily="34" charset="0"/>
                <a:cs typeface="Times New Roman" panose="02020603050405020304" pitchFamily="18" charset="0"/>
              </a:rPr>
              <a:t>FAYDALARI</a:t>
            </a:r>
          </a:p>
          <a:p>
            <a:pPr indent="0">
              <a:lnSpc>
                <a:spcPct val="107000"/>
              </a:lnSpc>
              <a:spcAft>
                <a:spcPts val="800"/>
              </a:spcAft>
              <a:buNone/>
            </a:pPr>
            <a:r>
              <a:rPr lang="tr-TR" dirty="0">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lang="tr-TR" dirty="0">
                <a:latin typeface="Calibri" panose="020F0502020204030204" pitchFamily="34" charset="0"/>
                <a:ea typeface="Calibri" panose="020F0502020204030204" pitchFamily="34" charset="0"/>
                <a:cs typeface="Times New Roman" panose="02020603050405020304" pitchFamily="18" charset="0"/>
              </a:rPr>
              <a:t> Kaygı ve depresyonu azaltır.</a:t>
            </a:r>
          </a:p>
          <a:p>
            <a:pPr indent="0">
              <a:lnSpc>
                <a:spcPct val="107000"/>
              </a:lnSpc>
              <a:spcAft>
                <a:spcPts val="800"/>
              </a:spcAft>
              <a:buNone/>
            </a:pPr>
            <a:r>
              <a:rPr lang="tr-TR" dirty="0" smtClean="0">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lang="tr-TR" dirty="0" smtClean="0">
                <a:latin typeface="Calibri" panose="020F0502020204030204" pitchFamily="34" charset="0"/>
                <a:ea typeface="Calibri" panose="020F0502020204030204" pitchFamily="34" charset="0"/>
                <a:cs typeface="Times New Roman" panose="02020603050405020304" pitchFamily="18" charset="0"/>
              </a:rPr>
              <a:t> </a:t>
            </a:r>
            <a:r>
              <a:rPr lang="tr-TR" dirty="0">
                <a:latin typeface="Calibri" panose="020F0502020204030204" pitchFamily="34" charset="0"/>
                <a:ea typeface="Calibri" panose="020F0502020204030204" pitchFamily="34" charset="0"/>
                <a:cs typeface="Times New Roman" panose="02020603050405020304" pitchFamily="18" charset="0"/>
              </a:rPr>
              <a:t>Stres yönetimine yardımcı olur. </a:t>
            </a:r>
          </a:p>
          <a:p>
            <a:pPr indent="0">
              <a:lnSpc>
                <a:spcPct val="107000"/>
              </a:lnSpc>
              <a:spcAft>
                <a:spcPts val="800"/>
              </a:spcAft>
              <a:buNone/>
            </a:pPr>
            <a:r>
              <a:rPr lang="tr-TR" dirty="0" smtClean="0">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lang="tr-TR" dirty="0" smtClean="0">
                <a:latin typeface="Calibri" panose="020F0502020204030204" pitchFamily="34" charset="0"/>
                <a:ea typeface="Calibri" panose="020F0502020204030204" pitchFamily="34" charset="0"/>
                <a:cs typeface="Times New Roman" panose="02020603050405020304" pitchFamily="18" charset="0"/>
              </a:rPr>
              <a:t> Sağlıkla </a:t>
            </a:r>
            <a:r>
              <a:rPr lang="tr-TR" dirty="0">
                <a:latin typeface="Calibri" panose="020F0502020204030204" pitchFamily="34" charset="0"/>
                <a:ea typeface="Calibri" panose="020F0502020204030204" pitchFamily="34" charset="0"/>
                <a:cs typeface="Times New Roman" panose="02020603050405020304" pitchFamily="18" charset="0"/>
              </a:rPr>
              <a:t>ilişkili yaşam kalitesini artırır</a:t>
            </a:r>
            <a:r>
              <a:rPr lang="tr-TR" dirty="0" smtClean="0">
                <a:latin typeface="Calibri" panose="020F0502020204030204" pitchFamily="34" charset="0"/>
                <a:ea typeface="Calibri" panose="020F0502020204030204" pitchFamily="34" charset="0"/>
                <a:cs typeface="Times New Roman" panose="02020603050405020304" pitchFamily="18" charset="0"/>
              </a:rPr>
              <a:t>.</a:t>
            </a:r>
          </a:p>
          <a:p>
            <a:pPr indent="0">
              <a:lnSpc>
                <a:spcPct val="107000"/>
              </a:lnSpc>
              <a:spcAft>
                <a:spcPts val="800"/>
              </a:spcAft>
              <a:buNone/>
            </a:pPr>
            <a:r>
              <a:rPr lang="tr-TR" dirty="0" smtClean="0">
                <a:latin typeface="Calibri" panose="020F0502020204030204" pitchFamily="34" charset="0"/>
                <a:ea typeface="Calibri" panose="020F0502020204030204" pitchFamily="34" charset="0"/>
                <a:cs typeface="Times New Roman" panose="02020603050405020304" pitchFamily="18" charset="0"/>
              </a:rPr>
              <a:t> </a:t>
            </a:r>
            <a:r>
              <a:rPr lang="tr-TR" dirty="0">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lang="tr-TR" dirty="0">
                <a:latin typeface="Calibri" panose="020F0502020204030204" pitchFamily="34" charset="0"/>
                <a:ea typeface="Calibri" panose="020F0502020204030204" pitchFamily="34" charset="0"/>
                <a:cs typeface="Times New Roman" panose="02020603050405020304" pitchFamily="18" charset="0"/>
              </a:rPr>
              <a:t> Ruh hâlini iyileştirir. </a:t>
            </a:r>
          </a:p>
          <a:p>
            <a:pPr indent="0">
              <a:lnSpc>
                <a:spcPct val="107000"/>
              </a:lnSpc>
              <a:spcAft>
                <a:spcPts val="800"/>
              </a:spcAft>
              <a:buNone/>
            </a:pPr>
            <a:r>
              <a:rPr lang="tr-TR" dirty="0">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lang="tr-TR" dirty="0">
                <a:latin typeface="Calibri" panose="020F0502020204030204" pitchFamily="34" charset="0"/>
                <a:ea typeface="Calibri" panose="020F0502020204030204" pitchFamily="34" charset="0"/>
                <a:cs typeface="Times New Roman" panose="02020603050405020304" pitchFamily="18" charset="0"/>
              </a:rPr>
              <a:t> Zihinsel olarak yenilenmeyi sağlar. </a:t>
            </a:r>
          </a:p>
          <a:p>
            <a:pPr indent="0">
              <a:lnSpc>
                <a:spcPct val="107000"/>
              </a:lnSpc>
              <a:spcAft>
                <a:spcPts val="800"/>
              </a:spcAft>
              <a:buNone/>
            </a:pPr>
            <a:r>
              <a:rPr lang="tr-TR" dirty="0">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lang="tr-TR" dirty="0">
                <a:latin typeface="Calibri" panose="020F0502020204030204" pitchFamily="34" charset="0"/>
                <a:ea typeface="Calibri" panose="020F0502020204030204" pitchFamily="34" charset="0"/>
                <a:cs typeface="Times New Roman" panose="02020603050405020304" pitchFamily="18" charset="0"/>
              </a:rPr>
              <a:t> Duyguların ifadesine olanak tanır. </a:t>
            </a:r>
          </a:p>
          <a:p>
            <a:pPr indent="0">
              <a:lnSpc>
                <a:spcPct val="107000"/>
              </a:lnSpc>
              <a:spcAft>
                <a:spcPts val="800"/>
              </a:spcAft>
              <a:buNone/>
            </a:pPr>
            <a:r>
              <a:rPr lang="tr-TR" dirty="0">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lang="tr-TR" dirty="0">
                <a:latin typeface="Calibri" panose="020F0502020204030204" pitchFamily="34" charset="0"/>
                <a:ea typeface="Calibri" panose="020F0502020204030204" pitchFamily="34" charset="0"/>
                <a:cs typeface="Times New Roman" panose="02020603050405020304" pitchFamily="18" charset="0"/>
              </a:rPr>
              <a:t> Farklı duyguların (başarı, bağlılık gibi) yaşanmasına olanak tanır. </a:t>
            </a:r>
          </a:p>
          <a:p>
            <a:pPr indent="0">
              <a:lnSpc>
                <a:spcPct val="107000"/>
              </a:lnSpc>
              <a:spcAft>
                <a:spcPts val="800"/>
              </a:spcAft>
              <a:buNone/>
            </a:pPr>
            <a:r>
              <a:rPr lang="tr-TR" dirty="0">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lang="tr-TR" dirty="0">
                <a:latin typeface="Calibri" panose="020F0502020204030204" pitchFamily="34" charset="0"/>
                <a:ea typeface="Calibri" panose="020F0502020204030204" pitchFamily="34" charset="0"/>
                <a:cs typeface="Times New Roman" panose="02020603050405020304" pitchFamily="18" charset="0"/>
              </a:rPr>
              <a:t> Kontrol algısı, benlik saygısı, özgüven ve öz-yeterliği geliştirir.</a:t>
            </a:r>
          </a:p>
          <a:p>
            <a:pPr marL="0" indent="0">
              <a:buNone/>
            </a:pPr>
            <a:endParaRPr lang="tr-TR" dirty="0"/>
          </a:p>
        </p:txBody>
      </p:sp>
    </p:spTree>
    <p:extLst>
      <p:ext uri="{BB962C8B-B14F-4D97-AF65-F5344CB8AC3E}">
        <p14:creationId xmlns:p14="http://schemas.microsoft.com/office/powerpoint/2010/main" val="3320795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05392"/>
          </a:xfrm>
        </p:spPr>
        <p:txBody>
          <a:bodyPr>
            <a:normAutofit/>
          </a:bodyPr>
          <a:lstStyle/>
          <a:p>
            <a:r>
              <a:rPr lang="tr-TR" sz="2400" dirty="0" smtClean="0">
                <a:solidFill>
                  <a:srgbClr val="FF0000"/>
                </a:solidFill>
              </a:rPr>
              <a:t>DAVRANIŞ BİLİMLERİ VE REKREASYON</a:t>
            </a:r>
            <a:endParaRPr lang="tr-TR" sz="2400" dirty="0">
              <a:solidFill>
                <a:srgbClr val="FF0000"/>
              </a:solidFill>
            </a:endParaRPr>
          </a:p>
        </p:txBody>
      </p:sp>
      <p:sp>
        <p:nvSpPr>
          <p:cNvPr id="3" name="İçerik Yer Tutucusu 2"/>
          <p:cNvSpPr>
            <a:spLocks noGrp="1"/>
          </p:cNvSpPr>
          <p:nvPr>
            <p:ph idx="1"/>
          </p:nvPr>
        </p:nvSpPr>
        <p:spPr>
          <a:xfrm>
            <a:off x="838200" y="1070518"/>
            <a:ext cx="10515600" cy="5363736"/>
          </a:xfrm>
        </p:spPr>
        <p:txBody>
          <a:bodyPr>
            <a:normAutofit lnSpcReduction="10000"/>
          </a:bodyPr>
          <a:lstStyle/>
          <a:p>
            <a:pPr marL="0" indent="0">
              <a:lnSpc>
                <a:spcPct val="107000"/>
              </a:lnSpc>
              <a:spcAft>
                <a:spcPts val="800"/>
              </a:spcAft>
              <a:buNone/>
            </a:pPr>
            <a:r>
              <a:rPr lang="tr-TR" sz="2000" dirty="0">
                <a:solidFill>
                  <a:srgbClr val="FF0000"/>
                </a:solidFill>
                <a:latin typeface="Calibri" panose="020F0502020204030204" pitchFamily="34" charset="0"/>
                <a:ea typeface="Calibri" panose="020F0502020204030204" pitchFamily="34" charset="0"/>
                <a:cs typeface="Times New Roman" panose="02020603050405020304" pitchFamily="18" charset="0"/>
              </a:rPr>
              <a:t>Davranış bilimleri</a:t>
            </a:r>
            <a:r>
              <a:rPr lang="tr-TR" sz="2000" dirty="0">
                <a:latin typeface="Calibri" panose="020F0502020204030204" pitchFamily="34" charset="0"/>
                <a:ea typeface="Calibri" panose="020F0502020204030204" pitchFamily="34" charset="0"/>
                <a:cs typeface="Times New Roman" panose="02020603050405020304" pitchFamily="18" charset="0"/>
              </a:rPr>
              <a:t>, insanların davranışlarının neden ve sonuçlarını ve bu davranışları yapmaya yönelten güdüleri incelemeye çalışan bir bilim dalıdır. İnsan davranışlarını inceleyen bilim dallarından oluşur</a:t>
            </a:r>
            <a:r>
              <a:rPr lang="tr-TR" sz="2000" dirty="0" smtClean="0">
                <a:latin typeface="Calibri" panose="020F0502020204030204" pitchFamily="34" charset="0"/>
                <a:ea typeface="Calibri" panose="020F0502020204030204" pitchFamily="34" charset="0"/>
                <a:cs typeface="Times New Roman" panose="02020603050405020304" pitchFamily="18" charset="0"/>
              </a:rPr>
              <a:t>.</a:t>
            </a:r>
          </a:p>
          <a:p>
            <a:pPr marL="0" indent="0">
              <a:lnSpc>
                <a:spcPct val="107000"/>
              </a:lnSpc>
              <a:spcAft>
                <a:spcPts val="800"/>
              </a:spcAft>
              <a:buNone/>
            </a:pPr>
            <a:r>
              <a:rPr lang="tr-TR" sz="2000" dirty="0" smtClean="0">
                <a:latin typeface="Calibri" panose="020F0502020204030204" pitchFamily="34" charset="0"/>
                <a:ea typeface="Calibri" panose="020F0502020204030204" pitchFamily="34" charset="0"/>
                <a:cs typeface="Times New Roman" panose="02020603050405020304" pitchFamily="18" charset="0"/>
              </a:rPr>
              <a:t>Davranış </a:t>
            </a:r>
            <a:r>
              <a:rPr lang="tr-TR" sz="2000" dirty="0">
                <a:latin typeface="Calibri" panose="020F0502020204030204" pitchFamily="34" charset="0"/>
                <a:ea typeface="Calibri" panose="020F0502020204030204" pitchFamily="34" charset="0"/>
                <a:cs typeface="Times New Roman" panose="02020603050405020304" pitchFamily="18" charset="0"/>
              </a:rPr>
              <a:t>bilimleri, çeşitli disiplinler (sosyoloji, psikoloji, </a:t>
            </a:r>
            <a:r>
              <a:rPr lang="tr-TR" sz="2000" dirty="0" err="1">
                <a:latin typeface="Calibri" panose="020F0502020204030204" pitchFamily="34" charset="0"/>
                <a:ea typeface="Calibri" panose="020F0502020204030204" pitchFamily="34" charset="0"/>
                <a:cs typeface="Times New Roman" panose="02020603050405020304" pitchFamily="18" charset="0"/>
              </a:rPr>
              <a:t>antropoloji,hukuk</a:t>
            </a:r>
            <a:r>
              <a:rPr lang="tr-TR" sz="2000" dirty="0">
                <a:latin typeface="Calibri" panose="020F0502020204030204" pitchFamily="34" charset="0"/>
                <a:ea typeface="Calibri" panose="020F0502020204030204" pitchFamily="34" charset="0"/>
                <a:cs typeface="Times New Roman" panose="02020603050405020304" pitchFamily="18" charset="0"/>
              </a:rPr>
              <a:t>, iktisat, tarih, siyasal bilimler, biyoloji) sayesinde insan ve davranışlarının anlaşılmasını sağlayan yeni bir bilim dalı olarak ortaya çıkmıştır</a:t>
            </a:r>
            <a:r>
              <a:rPr lang="tr-TR" sz="2000" dirty="0" smtClean="0">
                <a:latin typeface="Calibri" panose="020F0502020204030204" pitchFamily="34" charset="0"/>
                <a:ea typeface="Calibri" panose="020F0502020204030204" pitchFamily="34" charset="0"/>
                <a:cs typeface="Times New Roman" panose="02020603050405020304" pitchFamily="18" charset="0"/>
              </a:rPr>
              <a:t>.</a:t>
            </a:r>
          </a:p>
          <a:p>
            <a:pPr marL="0" indent="0">
              <a:lnSpc>
                <a:spcPct val="107000"/>
              </a:lnSpc>
              <a:spcAft>
                <a:spcPts val="800"/>
              </a:spcAft>
              <a:buNone/>
            </a:pPr>
            <a:r>
              <a:rPr lang="tr-TR" sz="2000" b="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REKREASYON VE </a:t>
            </a:r>
            <a:r>
              <a:rPr lang="tr-TR" sz="2000" b="1" u="sng"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PSİKOLOJİ</a:t>
            </a:r>
            <a:endParaRPr lang="tr-TR" sz="20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tr-TR" sz="2000" dirty="0" smtClean="0">
                <a:latin typeface="Calibri" panose="020F0502020204030204" pitchFamily="34" charset="0"/>
                <a:ea typeface="Calibri" panose="020F0502020204030204" pitchFamily="34" charset="0"/>
                <a:cs typeface="Times New Roman" panose="02020603050405020304" pitchFamily="18" charset="0"/>
              </a:rPr>
              <a:t>	</a:t>
            </a:r>
            <a:r>
              <a:rPr lang="tr-TR" sz="2000" dirty="0" err="1" smtClean="0">
                <a:latin typeface="Calibri" panose="020F0502020204030204" pitchFamily="34" charset="0"/>
                <a:ea typeface="Calibri" panose="020F0502020204030204" pitchFamily="34" charset="0"/>
                <a:cs typeface="Times New Roman" panose="02020603050405020304" pitchFamily="18" charset="0"/>
              </a:rPr>
              <a:t>Rekreasyonel</a:t>
            </a:r>
            <a:r>
              <a:rPr lang="tr-TR" sz="2000" dirty="0" smtClean="0">
                <a:latin typeface="Calibri" panose="020F0502020204030204" pitchFamily="34" charset="0"/>
                <a:ea typeface="Calibri" panose="020F0502020204030204" pitchFamily="34" charset="0"/>
                <a:cs typeface="Times New Roman" panose="02020603050405020304" pitchFamily="18" charset="0"/>
              </a:rPr>
              <a:t> </a:t>
            </a:r>
            <a:r>
              <a:rPr lang="tr-TR" sz="2000" dirty="0">
                <a:latin typeface="Calibri" panose="020F0502020204030204" pitchFamily="34" charset="0"/>
                <a:ea typeface="Calibri" panose="020F0502020204030204" pitchFamily="34" charset="0"/>
                <a:cs typeface="Times New Roman" panose="02020603050405020304" pitchFamily="18" charset="0"/>
              </a:rPr>
              <a:t>fiziksel aktiviteye katılımda hangi faktörlerin etkisinin olup olmadığı, araştırmacıların en çok ilgi gösterdiği konular arasında yer almaktadır. Konuyla ilgili yapılan çok sayıda çalışmanın sonuçları gözden geçirildiğinde bireyin yaşam şekli, sahip olduğu olanaklar, içinde yaşadığı çevre, bu çevrede var olan </a:t>
            </a:r>
            <a:r>
              <a:rPr lang="tr-TR" sz="2000" dirty="0" err="1">
                <a:latin typeface="Calibri" panose="020F0502020204030204" pitchFamily="34" charset="0"/>
                <a:ea typeface="Calibri" panose="020F0502020204030204" pitchFamily="34" charset="0"/>
                <a:cs typeface="Times New Roman" panose="02020603050405020304" pitchFamily="18" charset="0"/>
              </a:rPr>
              <a:t>rekreatif</a:t>
            </a:r>
            <a:r>
              <a:rPr lang="tr-TR" sz="2000" dirty="0">
                <a:latin typeface="Calibri" panose="020F0502020204030204" pitchFamily="34" charset="0"/>
                <a:ea typeface="Calibri" panose="020F0502020204030204" pitchFamily="34" charset="0"/>
                <a:cs typeface="Times New Roman" panose="02020603050405020304" pitchFamily="18" charset="0"/>
              </a:rPr>
              <a:t> potansiyel, ilişkiler, kişilik özellikleri, geçmiş deneyimler, cinsiyet, gelir, medeni durum, yaş, eğitim durumu gibi birçok faktörün bireyin </a:t>
            </a:r>
            <a:r>
              <a:rPr lang="tr-TR" sz="2000" dirty="0" err="1">
                <a:latin typeface="Calibri" panose="020F0502020204030204" pitchFamily="34" charset="0"/>
                <a:ea typeface="Calibri" panose="020F0502020204030204" pitchFamily="34" charset="0"/>
                <a:cs typeface="Times New Roman" panose="02020603050405020304" pitchFamily="18" charset="0"/>
              </a:rPr>
              <a:t>rekreatif</a:t>
            </a:r>
            <a:r>
              <a:rPr lang="tr-TR" sz="2000" dirty="0">
                <a:latin typeface="Calibri" panose="020F0502020204030204" pitchFamily="34" charset="0"/>
                <a:ea typeface="Calibri" panose="020F0502020204030204" pitchFamily="34" charset="0"/>
                <a:cs typeface="Times New Roman" panose="02020603050405020304" pitchFamily="18" charset="0"/>
              </a:rPr>
              <a:t> etkinliklere olan ihtiyacını ve hangi etkinlik ve/veya etkinlikleri kimlerle yapacağını belirleme noktasında etkili olduğunu göstermektedir(Ardahan &amp; </a:t>
            </a:r>
            <a:r>
              <a:rPr lang="tr-TR" sz="2000" dirty="0" err="1">
                <a:latin typeface="Calibri" panose="020F0502020204030204" pitchFamily="34" charset="0"/>
                <a:ea typeface="Calibri" panose="020F0502020204030204" pitchFamily="34" charset="0"/>
                <a:cs typeface="Times New Roman" panose="02020603050405020304" pitchFamily="18" charset="0"/>
              </a:rPr>
              <a:t>Yerlisu</a:t>
            </a:r>
            <a:r>
              <a:rPr lang="tr-TR" sz="2000" dirty="0">
                <a:latin typeface="Calibri" panose="020F0502020204030204" pitchFamily="34" charset="0"/>
                <a:ea typeface="Calibri" panose="020F0502020204030204" pitchFamily="34" charset="0"/>
                <a:cs typeface="Times New Roman" panose="02020603050405020304" pitchFamily="18" charset="0"/>
              </a:rPr>
              <a:t> Lapa, 2010). </a:t>
            </a:r>
            <a:endParaRPr lang="tr-TR" sz="2000" b="1" u="sng"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tr-TR" sz="1200" b="1" u="sng"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7665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560426"/>
          </a:xfrm>
        </p:spPr>
        <p:txBody>
          <a:bodyPr>
            <a:normAutofit fontScale="90000"/>
          </a:bodyPr>
          <a:lstStyle/>
          <a:p>
            <a:pPr lvl="0">
              <a:lnSpc>
                <a:spcPct val="107000"/>
              </a:lnSpc>
              <a:spcBef>
                <a:spcPts val="1000"/>
              </a:spcBef>
              <a:spcAft>
                <a:spcPts val="800"/>
              </a:spcAft>
            </a:pPr>
            <a:r>
              <a:rPr lang="tr-TR" sz="2000" b="1" u="sng"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
            </a:r>
            <a:br>
              <a:rPr lang="tr-TR" sz="2000" b="1" u="sng"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br>
            <a:r>
              <a:rPr lang="tr-TR" sz="2000" b="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r>
            <a:br>
              <a:rPr lang="tr-TR" sz="2000" b="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br>
            <a:r>
              <a:rPr lang="tr-TR" sz="2000" b="1" u="sng"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REKREASYON </a:t>
            </a:r>
            <a:r>
              <a:rPr lang="tr-TR" sz="2000" b="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VE PSİKOLOJİ</a:t>
            </a:r>
            <a:r>
              <a:rPr lang="tr-TR" sz="20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r>
            <a:br>
              <a:rPr lang="tr-TR" sz="2000" dirty="0">
                <a:solidFill>
                  <a:srgbClr val="FF0000"/>
                </a:solidFill>
                <a:latin typeface="Calibri" panose="020F0502020204030204" pitchFamily="34" charset="0"/>
                <a:ea typeface="Calibri" panose="020F0502020204030204" pitchFamily="34" charset="0"/>
                <a:cs typeface="Times New Roman" panose="02020603050405020304" pitchFamily="18" charset="0"/>
              </a:rPr>
            </a:br>
            <a:endParaRPr lang="tr-TR" dirty="0"/>
          </a:p>
        </p:txBody>
      </p:sp>
      <p:sp>
        <p:nvSpPr>
          <p:cNvPr id="3" name="İçerik Yer Tutucusu 2"/>
          <p:cNvSpPr>
            <a:spLocks noGrp="1"/>
          </p:cNvSpPr>
          <p:nvPr>
            <p:ph idx="1"/>
          </p:nvPr>
        </p:nvSpPr>
        <p:spPr>
          <a:xfrm>
            <a:off x="838200" y="925552"/>
            <a:ext cx="10515600" cy="5251411"/>
          </a:xfrm>
        </p:spPr>
        <p:txBody>
          <a:bodyPr/>
          <a:lstStyle/>
          <a:p>
            <a:pPr marL="0" indent="0">
              <a:buNone/>
            </a:pPr>
            <a:r>
              <a:rPr lang="tr-TR" dirty="0" smtClean="0"/>
              <a:t>	</a:t>
            </a:r>
            <a:r>
              <a:rPr lang="tr-TR" sz="2000" dirty="0" smtClean="0"/>
              <a:t>Bazı insanların fiziksel aktivitelere katılımda istekli bazılarının isteksiz olduğu bazılarının da sıkı sıkıya bağlılıkları söz </a:t>
            </a:r>
            <a:r>
              <a:rPr lang="tr-TR" sz="2000" dirty="0" err="1" smtClean="0"/>
              <a:t>konusudur.</a:t>
            </a:r>
            <a:r>
              <a:rPr lang="tr-TR" sz="2000" dirty="0" err="1" smtClean="0">
                <a:latin typeface="Calibri" panose="020F0502020204030204" pitchFamily="34" charset="0"/>
                <a:ea typeface="Calibri" panose="020F0502020204030204" pitchFamily="34" charset="0"/>
                <a:cs typeface="Times New Roman" panose="02020603050405020304" pitchFamily="18" charset="0"/>
              </a:rPr>
              <a:t>Bu</a:t>
            </a:r>
            <a:r>
              <a:rPr lang="tr-TR" sz="2000" dirty="0" smtClean="0">
                <a:latin typeface="Calibri" panose="020F0502020204030204" pitchFamily="34" charset="0"/>
                <a:ea typeface="Calibri" panose="020F0502020204030204" pitchFamily="34" charset="0"/>
                <a:cs typeface="Times New Roman" panose="02020603050405020304" pitchFamily="18" charset="0"/>
              </a:rPr>
              <a:t> </a:t>
            </a:r>
            <a:r>
              <a:rPr lang="tr-TR" sz="2000" dirty="0">
                <a:latin typeface="Calibri" panose="020F0502020204030204" pitchFamily="34" charset="0"/>
                <a:ea typeface="Calibri" panose="020F0502020204030204" pitchFamily="34" charset="0"/>
                <a:cs typeface="Times New Roman" panose="02020603050405020304" pitchFamily="18" charset="0"/>
              </a:rPr>
              <a:t>noktada serbest zamanın; özgürce seçilmiş ve gönüllü olarak yapılan aktif veya pasif katılımlı etkinliklerle değerlendirilmesi anlamına gelen rekreasyon ile kısaca insan davranışlarını neden-sonuç ilişkisi içerisinde açıklamaya çalışan psikoloji alanının ilişkisi gündeme gelmektedir. Rekreasyon ve psikoloji ilişkisi üzerine bilgiler sunmaya başlamadan önce konu ile ilgili bazı kavramlara açıklık getirmek faydalı olacaktır</a:t>
            </a:r>
            <a:r>
              <a:rPr lang="tr-TR" sz="2000" dirty="0" smtClean="0">
                <a:latin typeface="Calibri" panose="020F0502020204030204" pitchFamily="34" charset="0"/>
                <a:ea typeface="Calibri" panose="020F0502020204030204" pitchFamily="34" charset="0"/>
                <a:cs typeface="Times New Roman" panose="02020603050405020304" pitchFamily="18" charset="0"/>
              </a:rPr>
              <a:t>.</a:t>
            </a:r>
          </a:p>
          <a:p>
            <a:pPr marL="0" indent="0">
              <a:buNone/>
            </a:pPr>
            <a:r>
              <a:rPr lang="tr-TR" sz="2000" dirty="0">
                <a:effectLst/>
                <a:latin typeface="Calibri" panose="020F0502020204030204" pitchFamily="34" charset="0"/>
                <a:ea typeface="Calibri" panose="020F0502020204030204" pitchFamily="34" charset="0"/>
                <a:cs typeface="Times New Roman" panose="02020603050405020304" pitchFamily="18" charset="0"/>
              </a:rPr>
              <a:t>	</a:t>
            </a:r>
            <a:r>
              <a:rPr lang="tr-TR" sz="2000" dirty="0" smtClean="0">
                <a:effectLst/>
                <a:latin typeface="Calibri" panose="020F0502020204030204" pitchFamily="34" charset="0"/>
                <a:ea typeface="Calibri" panose="020F0502020204030204" pitchFamily="34" charset="0"/>
                <a:cs typeface="Times New Roman" panose="02020603050405020304" pitchFamily="18" charset="0"/>
              </a:rPr>
              <a:t>Hemen hemen </a:t>
            </a:r>
            <a:r>
              <a:rPr lang="tr-TR" sz="2000" dirty="0">
                <a:latin typeface="Calibri" panose="020F0502020204030204" pitchFamily="34" charset="0"/>
                <a:ea typeface="Calibri" panose="020F0502020204030204" pitchFamily="34" charset="0"/>
                <a:cs typeface="Times New Roman" panose="02020603050405020304" pitchFamily="18" charset="0"/>
              </a:rPr>
              <a:t>tüm toplumlarda fiziksel </a:t>
            </a:r>
            <a:r>
              <a:rPr lang="tr-TR" sz="2000" dirty="0" err="1">
                <a:latin typeface="Calibri" panose="020F0502020204030204" pitchFamily="34" charset="0"/>
                <a:ea typeface="Calibri" panose="020F0502020204030204" pitchFamily="34" charset="0"/>
                <a:cs typeface="Times New Roman" panose="02020603050405020304" pitchFamily="18" charset="0"/>
              </a:rPr>
              <a:t>aktivite,egzersiz</a:t>
            </a:r>
            <a:r>
              <a:rPr lang="tr-TR" sz="2000" dirty="0">
                <a:latin typeface="Calibri" panose="020F0502020204030204" pitchFamily="34" charset="0"/>
                <a:ea typeface="Calibri" panose="020F0502020204030204" pitchFamily="34" charset="0"/>
                <a:cs typeface="Times New Roman" panose="02020603050405020304" pitchFamily="18" charset="0"/>
              </a:rPr>
              <a:t>, spor ve </a:t>
            </a:r>
            <a:r>
              <a:rPr lang="tr-TR" sz="2000" dirty="0" err="1">
                <a:latin typeface="Calibri" panose="020F0502020204030204" pitchFamily="34" charset="0"/>
                <a:ea typeface="Calibri" panose="020F0502020204030204" pitchFamily="34" charset="0"/>
                <a:cs typeface="Times New Roman" panose="02020603050405020304" pitchFamily="18" charset="0"/>
              </a:rPr>
              <a:t>rekreasyonel</a:t>
            </a:r>
            <a:r>
              <a:rPr lang="tr-TR" sz="2000" dirty="0">
                <a:latin typeface="Calibri" panose="020F0502020204030204" pitchFamily="34" charset="0"/>
                <a:ea typeface="Calibri" panose="020F0502020204030204" pitchFamily="34" charset="0"/>
                <a:cs typeface="Times New Roman" panose="02020603050405020304" pitchFamily="18" charset="0"/>
              </a:rPr>
              <a:t> aktivite kavramları çoğu zaman birbirinin yerine kullanılmaktadır. </a:t>
            </a:r>
            <a:endParaRPr lang="tr-TR" sz="2000" dirty="0" smtClean="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tr-TR" sz="20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Fiziksel </a:t>
            </a:r>
            <a:r>
              <a:rPr lang="tr-TR" sz="2000" dirty="0" err="1"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aktivite:</a:t>
            </a:r>
            <a:r>
              <a:rPr lang="tr-TR" sz="2000" dirty="0" err="1" smtClean="0">
                <a:latin typeface="Calibri" panose="020F0502020204030204" pitchFamily="34" charset="0"/>
                <a:ea typeface="Calibri" panose="020F0502020204030204" pitchFamily="34" charset="0"/>
                <a:cs typeface="Times New Roman" panose="02020603050405020304" pitchFamily="18" charset="0"/>
              </a:rPr>
              <a:t>Günlük</a:t>
            </a:r>
            <a:r>
              <a:rPr lang="tr-TR" sz="2000" dirty="0" smtClean="0">
                <a:latin typeface="Calibri" panose="020F0502020204030204" pitchFamily="34" charset="0"/>
                <a:ea typeface="Calibri" panose="020F0502020204030204" pitchFamily="34" charset="0"/>
                <a:cs typeface="Times New Roman" panose="02020603050405020304" pitchFamily="18" charset="0"/>
              </a:rPr>
              <a:t> </a:t>
            </a:r>
            <a:r>
              <a:rPr lang="tr-TR" sz="2000" dirty="0">
                <a:latin typeface="Calibri" panose="020F0502020204030204" pitchFamily="34" charset="0"/>
                <a:ea typeface="Calibri" panose="020F0502020204030204" pitchFamily="34" charset="0"/>
                <a:cs typeface="Times New Roman" panose="02020603050405020304" pitchFamily="18" charset="0"/>
              </a:rPr>
              <a:t>yaşam içerisinde kas ve eklemlerimizi kullanarak enerji tüketimi ile gerçekleşen, kalp ve solunum hızını arttıran ve farklı şiddetlerde yorgunlukla sonuçlanan aktiviteler olarak tanımlanabilir (T.C. Sağlık Bakanlığı, 2020). </a:t>
            </a:r>
          </a:p>
          <a:p>
            <a:pPr marL="0" indent="0">
              <a:buNone/>
            </a:pPr>
            <a:r>
              <a:rPr lang="tr-TR" sz="2000" dirty="0" err="1"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Egzersiz:</a:t>
            </a:r>
            <a:r>
              <a:rPr lang="tr-TR" sz="2000" dirty="0" err="1" smtClean="0">
                <a:latin typeface="Calibri" panose="020F0502020204030204" pitchFamily="34" charset="0"/>
                <a:ea typeface="Calibri" panose="020F0502020204030204" pitchFamily="34" charset="0"/>
                <a:cs typeface="Times New Roman" panose="02020603050405020304" pitchFamily="18" charset="0"/>
              </a:rPr>
              <a:t>Kilo</a:t>
            </a:r>
            <a:r>
              <a:rPr lang="tr-TR" sz="2000" dirty="0" smtClean="0">
                <a:latin typeface="Calibri" panose="020F0502020204030204" pitchFamily="34" charset="0"/>
                <a:ea typeface="Calibri" panose="020F0502020204030204" pitchFamily="34" charset="0"/>
                <a:cs typeface="Times New Roman" panose="02020603050405020304" pitchFamily="18" charset="0"/>
              </a:rPr>
              <a:t> </a:t>
            </a:r>
            <a:r>
              <a:rPr lang="tr-TR" sz="2000" dirty="0">
                <a:latin typeface="Calibri" panose="020F0502020204030204" pitchFamily="34" charset="0"/>
                <a:ea typeface="Calibri" panose="020F0502020204030204" pitchFamily="34" charset="0"/>
                <a:cs typeface="Times New Roman" panose="02020603050405020304" pitchFamily="18" charset="0"/>
              </a:rPr>
              <a:t>verme, arkadaş edinme gibi herhangi bir amaç doğrultusunda yapılan yapılandırılmış fiziksel aktivitedir(</a:t>
            </a:r>
            <a:r>
              <a:rPr lang="tr-TR" sz="2000" dirty="0" err="1">
                <a:latin typeface="Calibri" panose="020F0502020204030204" pitchFamily="34" charset="0"/>
                <a:ea typeface="Calibri" panose="020F0502020204030204" pitchFamily="34" charset="0"/>
                <a:cs typeface="Times New Roman" panose="02020603050405020304" pitchFamily="18" charset="0"/>
              </a:rPr>
              <a:t>Hagger</a:t>
            </a:r>
            <a:r>
              <a:rPr lang="tr-TR" sz="2000" dirty="0">
                <a:latin typeface="Calibri" panose="020F0502020204030204" pitchFamily="34" charset="0"/>
                <a:ea typeface="Calibri" panose="020F0502020204030204" pitchFamily="34" charset="0"/>
                <a:cs typeface="Times New Roman" panose="02020603050405020304" pitchFamily="18" charset="0"/>
              </a:rPr>
              <a:t> &amp; </a:t>
            </a:r>
            <a:r>
              <a:rPr lang="tr-TR" sz="2000" dirty="0" err="1">
                <a:latin typeface="Calibri" panose="020F0502020204030204" pitchFamily="34" charset="0"/>
                <a:ea typeface="Calibri" panose="020F0502020204030204" pitchFamily="34" charset="0"/>
                <a:cs typeface="Times New Roman" panose="02020603050405020304" pitchFamily="18" charset="0"/>
              </a:rPr>
              <a:t>Chatzisarantis</a:t>
            </a:r>
            <a:r>
              <a:rPr lang="tr-TR" sz="2000" dirty="0">
                <a:latin typeface="Calibri" panose="020F0502020204030204" pitchFamily="34" charset="0"/>
                <a:ea typeface="Calibri" panose="020F0502020204030204" pitchFamily="34" charset="0"/>
                <a:cs typeface="Times New Roman" panose="02020603050405020304" pitchFamily="18" charset="0"/>
              </a:rPr>
              <a:t>, 2005). Düzenli ve tekrarlı vücut hareketlerini içeren egzersize yürüyüş, koşu, yüzme, dans, oyun örnek olarak verilebilir. Bu aktivitelere katılan bireyler, egzersiz katılımcısı olarak adlandırılırlar.</a:t>
            </a:r>
          </a:p>
          <a:p>
            <a:pPr marL="0" indent="0">
              <a:buNone/>
            </a:pP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tr-TR"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65244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82729"/>
          </a:xfrm>
        </p:spPr>
        <p:txBody>
          <a:bodyPr/>
          <a:lstStyle/>
          <a:p>
            <a:r>
              <a:rPr lang="tr-TR" sz="1800" b="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REKREASYON VE PSİKOLOJİ</a:t>
            </a:r>
            <a:endParaRPr lang="tr-TR" dirty="0"/>
          </a:p>
        </p:txBody>
      </p:sp>
      <p:sp>
        <p:nvSpPr>
          <p:cNvPr id="3" name="İçerik Yer Tutucusu 2"/>
          <p:cNvSpPr>
            <a:spLocks noGrp="1"/>
          </p:cNvSpPr>
          <p:nvPr>
            <p:ph idx="1"/>
          </p:nvPr>
        </p:nvSpPr>
        <p:spPr>
          <a:xfrm>
            <a:off x="838200" y="1048215"/>
            <a:ext cx="10515600" cy="5128748"/>
          </a:xfrm>
        </p:spPr>
        <p:txBody>
          <a:bodyPr>
            <a:normAutofit fontScale="92500" lnSpcReduction="20000"/>
          </a:bodyPr>
          <a:lstStyle/>
          <a:p>
            <a:pPr indent="0">
              <a:lnSpc>
                <a:spcPct val="107000"/>
              </a:lnSpc>
              <a:spcAft>
                <a:spcPts val="800"/>
              </a:spcAft>
              <a:buNone/>
            </a:pPr>
            <a:r>
              <a:rPr lang="tr-TR"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Spor:</a:t>
            </a:r>
            <a:r>
              <a:rPr lang="tr-TR" dirty="0" err="1">
                <a:latin typeface="Calibri" panose="020F0502020204030204" pitchFamily="34" charset="0"/>
                <a:ea typeface="Calibri" panose="020F0502020204030204" pitchFamily="34" charset="0"/>
                <a:cs typeface="Times New Roman" panose="02020603050405020304" pitchFamily="18" charset="0"/>
              </a:rPr>
              <a:t>Egzersize</a:t>
            </a:r>
            <a:r>
              <a:rPr lang="tr-TR" dirty="0">
                <a:latin typeface="Calibri" panose="020F0502020204030204" pitchFamily="34" charset="0"/>
                <a:ea typeface="Calibri" panose="020F0502020204030204" pitchFamily="34" charset="0"/>
                <a:cs typeface="Times New Roman" panose="02020603050405020304" pitchFamily="18" charset="0"/>
              </a:rPr>
              <a:t> göre daha fazla yapılandırılmış, özel ve yazılı kuralları olan, genellikle diğer insanlarla yarışma ve dolayısıyla performans esasına dayalı bir aktivitedir. Bu aktivitelere katılan bireylere de sporcu denir. </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Aft>
                <a:spcPts val="800"/>
              </a:spcAft>
              <a:buNone/>
            </a:pPr>
            <a:r>
              <a:rPr lang="tr-TR" dirty="0" smtClean="0">
                <a:latin typeface="Calibri" panose="020F0502020204030204" pitchFamily="34" charset="0"/>
                <a:ea typeface="Calibri" panose="020F0502020204030204" pitchFamily="34" charset="0"/>
                <a:cs typeface="Times New Roman" panose="02020603050405020304" pitchFamily="18" charset="0"/>
              </a:rPr>
              <a:t> </a:t>
            </a:r>
            <a:r>
              <a:rPr lang="tr-TR"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Rekreasyonel</a:t>
            </a:r>
            <a:r>
              <a:rPr lang="tr-TR"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tr-TR"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aktivite:</a:t>
            </a:r>
            <a:r>
              <a:rPr lang="tr-TR" dirty="0" err="1">
                <a:latin typeface="Calibri" panose="020F0502020204030204" pitchFamily="34" charset="0"/>
                <a:ea typeface="Calibri" panose="020F0502020204030204" pitchFamily="34" charset="0"/>
                <a:cs typeface="Times New Roman" panose="02020603050405020304" pitchFamily="18" charset="0"/>
              </a:rPr>
              <a:t>Bireyin</a:t>
            </a:r>
            <a:r>
              <a:rPr lang="tr-TR" dirty="0">
                <a:latin typeface="Calibri" panose="020F0502020204030204" pitchFamily="34" charset="0"/>
                <a:ea typeface="Calibri" panose="020F0502020204030204" pitchFamily="34" charset="0"/>
                <a:cs typeface="Times New Roman" panose="02020603050405020304" pitchFamily="18" charset="0"/>
              </a:rPr>
              <a:t> sahip olduğu serbest zaman dilimi içerisinde yapmış olduğu aktiviteler olup bu ünite özelinde, fiziksel aktivite içerikli </a:t>
            </a:r>
            <a:r>
              <a:rPr lang="tr-TR" dirty="0" smtClean="0">
                <a:latin typeface="Calibri" panose="020F0502020204030204" pitchFamily="34" charset="0"/>
                <a:ea typeface="Calibri" panose="020F0502020204030204" pitchFamily="34" charset="0"/>
                <a:cs typeface="Times New Roman" panose="02020603050405020304" pitchFamily="18" charset="0"/>
              </a:rPr>
              <a:t>aktivite ve </a:t>
            </a:r>
            <a:r>
              <a:rPr lang="tr-TR" dirty="0">
                <a:latin typeface="Calibri" panose="020F0502020204030204" pitchFamily="34" charset="0"/>
                <a:ea typeface="Calibri" panose="020F0502020204030204" pitchFamily="34" charset="0"/>
                <a:cs typeface="Times New Roman" panose="02020603050405020304" pitchFamily="18" charset="0"/>
              </a:rPr>
              <a:t>egzersiz olarak ele alınmıştır.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Aft>
                <a:spcPts val="800"/>
              </a:spcAft>
              <a:buNone/>
            </a:pPr>
            <a:r>
              <a:rPr lang="tr-TR" sz="2000" dirty="0">
                <a:solidFill>
                  <a:srgbClr val="FF0000"/>
                </a:solidFill>
                <a:latin typeface="Calibri" panose="020F0502020204030204" pitchFamily="34" charset="0"/>
                <a:ea typeface="Calibri" panose="020F0502020204030204" pitchFamily="34" charset="0"/>
                <a:cs typeface="Times New Roman" panose="02020603050405020304" pitchFamily="18" charset="0"/>
              </a:rPr>
              <a:t>Spor psikolojisi: </a:t>
            </a:r>
            <a:r>
              <a:rPr lang="tr-TR" sz="2000" dirty="0">
                <a:latin typeface="Calibri" panose="020F0502020204030204" pitchFamily="34" charset="0"/>
                <a:ea typeface="Calibri" panose="020F0502020204030204" pitchFamily="34" charset="0"/>
                <a:cs typeface="Times New Roman" panose="02020603050405020304" pitchFamily="18" charset="0"/>
              </a:rPr>
              <a:t>Bu alandaki çalışmaların iki amacı vardır. </a:t>
            </a:r>
            <a:r>
              <a:rPr lang="tr-TR" sz="2000" dirty="0" smtClean="0">
                <a:latin typeface="Calibri" panose="020F0502020204030204" pitchFamily="34" charset="0"/>
                <a:ea typeface="Calibri" panose="020F0502020204030204" pitchFamily="34" charset="0"/>
                <a:cs typeface="Times New Roman" panose="02020603050405020304" pitchFamily="18" charset="0"/>
              </a:rPr>
              <a:t>1- Sporcuların </a:t>
            </a:r>
            <a:r>
              <a:rPr lang="tr-TR" sz="2000" dirty="0">
                <a:latin typeface="Calibri" panose="020F0502020204030204" pitchFamily="34" charset="0"/>
                <a:ea typeface="Calibri" panose="020F0502020204030204" pitchFamily="34" charset="0"/>
                <a:cs typeface="Times New Roman" panose="02020603050405020304" pitchFamily="18" charset="0"/>
              </a:rPr>
              <a:t>performansını etkileyen psikolojik faktörleri </a:t>
            </a:r>
            <a:r>
              <a:rPr lang="tr-TR" sz="2000" dirty="0" smtClean="0">
                <a:latin typeface="Calibri" panose="020F0502020204030204" pitchFamily="34" charset="0"/>
                <a:ea typeface="Calibri" panose="020F0502020204030204" pitchFamily="34" charset="0"/>
                <a:cs typeface="Times New Roman" panose="02020603050405020304" pitchFamily="18" charset="0"/>
              </a:rPr>
              <a:t>belirlemek, 2-Spora </a:t>
            </a:r>
            <a:r>
              <a:rPr lang="tr-TR" sz="2000" dirty="0">
                <a:latin typeface="Calibri" panose="020F0502020204030204" pitchFamily="34" charset="0"/>
                <a:ea typeface="Calibri" panose="020F0502020204030204" pitchFamily="34" charset="0"/>
                <a:cs typeface="Times New Roman" panose="02020603050405020304" pitchFamily="18" charset="0"/>
              </a:rPr>
              <a:t>katılımın sporcuların psikolojik gelişimini nasıl etkilediğini ortaya çıkarmak.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Aft>
                <a:spcPts val="800"/>
              </a:spcAft>
              <a:buNone/>
            </a:pPr>
            <a:r>
              <a:rPr lang="tr-TR" sz="20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tr-TR" sz="2000" dirty="0">
                <a:solidFill>
                  <a:srgbClr val="FF0000"/>
                </a:solidFill>
                <a:latin typeface="Calibri" panose="020F0502020204030204" pitchFamily="34" charset="0"/>
                <a:ea typeface="Calibri" panose="020F0502020204030204" pitchFamily="34" charset="0"/>
                <a:cs typeface="Times New Roman" panose="02020603050405020304" pitchFamily="18" charset="0"/>
              </a:rPr>
              <a:t>Egzersiz </a:t>
            </a:r>
            <a:r>
              <a:rPr lang="tr-TR" sz="20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psikolojisi:</a:t>
            </a:r>
            <a:r>
              <a:rPr lang="tr-TR" sz="2000" dirty="0" err="1">
                <a:latin typeface="Calibri" panose="020F0502020204030204" pitchFamily="34" charset="0"/>
                <a:ea typeface="Calibri" panose="020F0502020204030204" pitchFamily="34" charset="0"/>
                <a:cs typeface="Times New Roman" panose="02020603050405020304" pitchFamily="18" charset="0"/>
              </a:rPr>
              <a:t>Egzersize</a:t>
            </a:r>
            <a:r>
              <a:rPr lang="tr-TR" sz="2000" dirty="0">
                <a:latin typeface="Calibri" panose="020F0502020204030204" pitchFamily="34" charset="0"/>
                <a:ea typeface="Calibri" panose="020F0502020204030204" pitchFamily="34" charset="0"/>
                <a:cs typeface="Times New Roman" panose="02020603050405020304" pitchFamily="18" charset="0"/>
              </a:rPr>
              <a:t> katılım ve devamlılık üzerinde etkili olan psikolojik faktörlerin neler olduğunu ve egzersize katılımın bireyin psikolojik sağlığı üzerindeki etkilerini belirlemeye çalışan bir disiplindir. Bu doğrultuda yapılan çalışmalardan elde edilen bilgiler, bu ünite özelinde rekreasyon ve psikoloji ilişkisi üzerine yapacağımız değerlendirmelerin kaynağını oluşturmaktadır.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Aft>
                <a:spcPts val="800"/>
              </a:spcAft>
              <a:buNone/>
            </a:pP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303390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15821"/>
          </a:xfrm>
        </p:spPr>
        <p:txBody>
          <a:bodyPr/>
          <a:lstStyle/>
          <a:p>
            <a:r>
              <a:rPr lang="tr-TR" sz="1800" b="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REKREASYON VE PSİKOLOJİ</a:t>
            </a:r>
            <a:endParaRPr lang="tr-TR" dirty="0"/>
          </a:p>
        </p:txBody>
      </p:sp>
      <p:sp>
        <p:nvSpPr>
          <p:cNvPr id="3" name="İçerik Yer Tutucusu 2"/>
          <p:cNvSpPr>
            <a:spLocks noGrp="1"/>
          </p:cNvSpPr>
          <p:nvPr>
            <p:ph idx="1"/>
          </p:nvPr>
        </p:nvSpPr>
        <p:spPr>
          <a:xfrm>
            <a:off x="838200" y="880946"/>
            <a:ext cx="10515600" cy="5296017"/>
          </a:xfrm>
        </p:spPr>
        <p:txBody>
          <a:bodyPr>
            <a:normAutofit fontScale="85000" lnSpcReduction="20000"/>
          </a:bodyPr>
          <a:lstStyle/>
          <a:p>
            <a:pPr indent="0">
              <a:lnSpc>
                <a:spcPct val="107000"/>
              </a:lnSpc>
              <a:spcAft>
                <a:spcPts val="800"/>
              </a:spcAft>
              <a:buNone/>
            </a:pPr>
            <a:r>
              <a:rPr lang="tr-TR" dirty="0">
                <a:solidFill>
                  <a:srgbClr val="FF0000"/>
                </a:solidFill>
                <a:latin typeface="Calibri" panose="020F0502020204030204" pitchFamily="34" charset="0"/>
                <a:ea typeface="Calibri" panose="020F0502020204030204" pitchFamily="34" charset="0"/>
                <a:cs typeface="Times New Roman" panose="02020603050405020304" pitchFamily="18" charset="0"/>
              </a:rPr>
              <a:t>REKREASYONEL AKTİVİTELERE KATILIMLA İLİŞKİLİ PSİKOLOJİK FAKTÖRLER </a:t>
            </a:r>
            <a:r>
              <a:rPr lang="tr-TR"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tr-TR" dirty="0" smtClean="0">
                <a:latin typeface="Calibri" panose="020F0502020204030204" pitchFamily="34" charset="0"/>
                <a:ea typeface="Calibri" panose="020F0502020204030204" pitchFamily="34" charset="0"/>
                <a:cs typeface="Times New Roman" panose="02020603050405020304" pitchFamily="18" charset="0"/>
              </a:rPr>
              <a:t>İnsan </a:t>
            </a:r>
            <a:r>
              <a:rPr lang="tr-TR" dirty="0">
                <a:latin typeface="Calibri" panose="020F0502020204030204" pitchFamily="34" charset="0"/>
                <a:ea typeface="Calibri" panose="020F0502020204030204" pitchFamily="34" charset="0"/>
                <a:cs typeface="Times New Roman" panose="02020603050405020304" pitchFamily="18" charset="0"/>
              </a:rPr>
              <a:t>davranışlarını açıklama noktasında büyük bir etkiye sahip olması sebebiyle psikoloji bilimi için kişilik ve motivasyon ile ilgili konular büyük bir öneme sahiptir ve psikolojinin birçok alt dalında incelenmektedir ki bunlardan biri de egzersiz psikolojisi alanıdır. Buradan hareketle biz de bu bölümde, fiziksel aktivite içerikli serbest zaman etkinliklerine katılım davranışıyla yakından ilişkili olduğu düşünülen </a:t>
            </a:r>
            <a:r>
              <a:rPr lang="tr-TR" dirty="0">
                <a:solidFill>
                  <a:srgbClr val="FF0000"/>
                </a:solidFill>
                <a:latin typeface="Calibri" panose="020F0502020204030204" pitchFamily="34" charset="0"/>
                <a:ea typeface="Calibri" panose="020F0502020204030204" pitchFamily="34" charset="0"/>
                <a:cs typeface="Times New Roman" panose="02020603050405020304" pitchFamily="18" charset="0"/>
              </a:rPr>
              <a:t>Kişilik ve Motivasyon </a:t>
            </a:r>
            <a:r>
              <a:rPr lang="tr-TR" dirty="0">
                <a:latin typeface="Calibri" panose="020F0502020204030204" pitchFamily="34" charset="0"/>
                <a:ea typeface="Calibri" panose="020F0502020204030204" pitchFamily="34" charset="0"/>
                <a:cs typeface="Times New Roman" panose="02020603050405020304" pitchFamily="18" charset="0"/>
              </a:rPr>
              <a:t>konularından bahsedeceğiz.</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Aft>
                <a:spcPts val="800"/>
              </a:spcAft>
              <a:buNone/>
            </a:pPr>
            <a:r>
              <a:rPr lang="tr-TR" dirty="0">
                <a:solidFill>
                  <a:srgbClr val="C00000"/>
                </a:solidFill>
                <a:latin typeface="Calibri" panose="020F0502020204030204" pitchFamily="34" charset="0"/>
                <a:ea typeface="Calibri" panose="020F0502020204030204" pitchFamily="34" charset="0"/>
                <a:cs typeface="Times New Roman" panose="02020603050405020304" pitchFamily="18" charset="0"/>
              </a:rPr>
              <a:t>Kişilik</a:t>
            </a:r>
            <a:endParaRPr lang="tr-TR" sz="2000"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tr-TR" dirty="0" smtClean="0">
                <a:latin typeface="Calibri" panose="020F0502020204030204" pitchFamily="34" charset="0"/>
                <a:ea typeface="Calibri" panose="020F0502020204030204" pitchFamily="34" charset="0"/>
                <a:cs typeface="Times New Roman" panose="02020603050405020304" pitchFamily="18" charset="0"/>
              </a:rPr>
              <a:t>	 </a:t>
            </a:r>
            <a:r>
              <a:rPr lang="tr-TR" dirty="0">
                <a:latin typeface="Calibri" panose="020F0502020204030204" pitchFamily="34" charset="0"/>
                <a:ea typeface="Calibri" panose="020F0502020204030204" pitchFamily="34" charset="0"/>
                <a:cs typeface="Times New Roman" panose="02020603050405020304" pitchFamily="18" charset="0"/>
              </a:rPr>
              <a:t>Bir insanı başkalarından ayıran bedensel, zihinsel ve ruhsal özelliklerin bir bütünü olarak tanımlanan kişilik; bir insanın bütün ilgilerinin, tutumlarının, yeteneklerinin, konuşma tarzının, dış görünüşünün ve çevresine uyum biçiminin özelliklerini içeren bir terimdir. Bununla beraber, dikkate değer bir husus, kişiliğin kendine özgü ve ahenkli bir bütün olmasıdır.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tr-TR" dirty="0" smtClean="0">
                <a:latin typeface="Calibri" panose="020F0502020204030204" pitchFamily="34" charset="0"/>
                <a:ea typeface="Calibri" panose="020F0502020204030204" pitchFamily="34" charset="0"/>
                <a:cs typeface="Times New Roman" panose="02020603050405020304" pitchFamily="18" charset="0"/>
              </a:rPr>
              <a:t>	Kişiliğin </a:t>
            </a:r>
            <a:r>
              <a:rPr lang="tr-TR" dirty="0">
                <a:latin typeface="Calibri" panose="020F0502020204030204" pitchFamily="34" charset="0"/>
                <a:ea typeface="Calibri" panose="020F0502020204030204" pitchFamily="34" charset="0"/>
                <a:cs typeface="Times New Roman" panose="02020603050405020304" pitchFamily="18" charset="0"/>
              </a:rPr>
              <a:t>oluşumunu etkileyen temel olarak beş faktör bulunmaktadır. Bunlar </a:t>
            </a:r>
            <a:r>
              <a:rPr lang="tr-TR" dirty="0">
                <a:solidFill>
                  <a:srgbClr val="0070C0"/>
                </a:solidFill>
                <a:latin typeface="Calibri" panose="020F0502020204030204" pitchFamily="34" charset="0"/>
                <a:ea typeface="Calibri" panose="020F0502020204030204" pitchFamily="34" charset="0"/>
                <a:cs typeface="Times New Roman" panose="02020603050405020304" pitchFamily="18" charset="0"/>
              </a:rPr>
              <a:t>kalıtım ve bedensel yapı, </a:t>
            </a:r>
            <a:r>
              <a:rPr lang="tr-TR"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sosyo</a:t>
            </a:r>
            <a:r>
              <a:rPr lang="tr-TR" dirty="0">
                <a:solidFill>
                  <a:srgbClr val="0070C0"/>
                </a:solidFill>
                <a:latin typeface="Calibri" panose="020F0502020204030204" pitchFamily="34" charset="0"/>
                <a:ea typeface="Calibri" panose="020F0502020204030204" pitchFamily="34" charset="0"/>
                <a:cs typeface="Times New Roman" panose="02020603050405020304" pitchFamily="18" charset="0"/>
              </a:rPr>
              <a:t>-kültürel etkenler, aile, sosyal sınıf ve yapılar, coğrafi </a:t>
            </a:r>
            <a:r>
              <a:rPr lang="tr-TR" dirty="0">
                <a:latin typeface="Calibri" panose="020F0502020204030204" pitchFamily="34" charset="0"/>
                <a:ea typeface="Calibri" panose="020F0502020204030204" pitchFamily="34" charset="0"/>
                <a:cs typeface="Times New Roman" panose="02020603050405020304" pitchFamily="18" charset="0"/>
              </a:rPr>
              <a:t>faktörlerdir. </a:t>
            </a:r>
            <a:endParaRPr lang="tr-TR" dirty="0"/>
          </a:p>
        </p:txBody>
      </p:sp>
    </p:spTree>
    <p:extLst>
      <p:ext uri="{BB962C8B-B14F-4D97-AF65-F5344CB8AC3E}">
        <p14:creationId xmlns:p14="http://schemas.microsoft.com/office/powerpoint/2010/main" val="853991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26973"/>
          </a:xfrm>
        </p:spPr>
        <p:txBody>
          <a:bodyPr/>
          <a:lstStyle/>
          <a:p>
            <a:r>
              <a:rPr lang="tr-TR" sz="1800" b="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REKREASYON VE PSİKOLOJİ</a:t>
            </a:r>
            <a:endParaRPr lang="tr-TR" dirty="0"/>
          </a:p>
        </p:txBody>
      </p:sp>
      <p:sp>
        <p:nvSpPr>
          <p:cNvPr id="3" name="İçerik Yer Tutucusu 2"/>
          <p:cNvSpPr>
            <a:spLocks noGrp="1"/>
          </p:cNvSpPr>
          <p:nvPr>
            <p:ph idx="1"/>
          </p:nvPr>
        </p:nvSpPr>
        <p:spPr>
          <a:xfrm>
            <a:off x="838200" y="892098"/>
            <a:ext cx="10515600" cy="5284865"/>
          </a:xfrm>
        </p:spPr>
        <p:txBody>
          <a:bodyPr>
            <a:normAutofit lnSpcReduction="10000"/>
          </a:bodyPr>
          <a:lstStyle/>
          <a:p>
            <a:pPr indent="0">
              <a:lnSpc>
                <a:spcPct val="107000"/>
              </a:lnSpc>
              <a:spcAft>
                <a:spcPts val="800"/>
              </a:spcAft>
              <a:buNone/>
            </a:pPr>
            <a:r>
              <a:rPr lang="tr-TR" dirty="0" smtClean="0">
                <a:latin typeface="Calibri" panose="020F0502020204030204" pitchFamily="34" charset="0"/>
                <a:ea typeface="Calibri" panose="020F0502020204030204" pitchFamily="34" charset="0"/>
                <a:cs typeface="Times New Roman" panose="02020603050405020304" pitchFamily="18" charset="0"/>
              </a:rPr>
              <a:t>	Bilim </a:t>
            </a:r>
            <a:r>
              <a:rPr lang="tr-TR" dirty="0">
                <a:latin typeface="Calibri" panose="020F0502020204030204" pitchFamily="34" charset="0"/>
                <a:ea typeface="Calibri" panose="020F0502020204030204" pitchFamily="34" charset="0"/>
                <a:cs typeface="Times New Roman" panose="02020603050405020304" pitchFamily="18" charset="0"/>
              </a:rPr>
              <a:t>insanları </a:t>
            </a:r>
            <a:r>
              <a:rPr lang="tr-TR" dirty="0">
                <a:solidFill>
                  <a:srgbClr val="C00000"/>
                </a:solidFill>
                <a:latin typeface="Calibri" panose="020F0502020204030204" pitchFamily="34" charset="0"/>
                <a:ea typeface="Calibri" panose="020F0502020204030204" pitchFamily="34" charset="0"/>
                <a:cs typeface="Times New Roman" panose="02020603050405020304" pitchFamily="18" charset="0"/>
              </a:rPr>
              <a:t>kişiliği</a:t>
            </a:r>
            <a:r>
              <a:rPr lang="tr-TR" dirty="0">
                <a:latin typeface="Calibri" panose="020F0502020204030204" pitchFamily="34" charset="0"/>
                <a:ea typeface="Calibri" panose="020F0502020204030204" pitchFamily="34" charset="0"/>
                <a:cs typeface="Times New Roman" panose="02020603050405020304" pitchFamily="18" charset="0"/>
              </a:rPr>
              <a:t> açıklamak için birçok yaklaşım (kuram) geliştirmiş olmakla birlikte spor, egzersiz ve fiziksel aktivite alanlarında kişilik; </a:t>
            </a:r>
            <a:r>
              <a:rPr lang="tr-TR"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psikodinamik</a:t>
            </a:r>
            <a:r>
              <a:rPr lang="tr-TR" dirty="0">
                <a:solidFill>
                  <a:srgbClr val="0070C0"/>
                </a:solidFill>
                <a:latin typeface="Calibri" panose="020F0502020204030204" pitchFamily="34" charset="0"/>
                <a:ea typeface="Calibri" panose="020F0502020204030204" pitchFamily="34" charset="0"/>
                <a:cs typeface="Times New Roman" panose="02020603050405020304" pitchFamily="18" charset="0"/>
              </a:rPr>
              <a:t>, kişilik özellikleri, </a:t>
            </a:r>
            <a:r>
              <a:rPr lang="tr-TR"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durumsallık</a:t>
            </a:r>
            <a:r>
              <a:rPr lang="tr-TR" dirty="0">
                <a:solidFill>
                  <a:srgbClr val="0070C0"/>
                </a:solidFill>
                <a:latin typeface="Calibri" panose="020F0502020204030204" pitchFamily="34" charset="0"/>
                <a:ea typeface="Calibri" panose="020F0502020204030204" pitchFamily="34" charset="0"/>
                <a:cs typeface="Times New Roman" panose="02020603050405020304" pitchFamily="18" charset="0"/>
              </a:rPr>
              <a:t>, etkileşimsel ve </a:t>
            </a:r>
            <a:r>
              <a:rPr lang="tr-TR"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fenomenolojik</a:t>
            </a:r>
            <a:r>
              <a:rPr lang="tr-TR" dirty="0">
                <a:solidFill>
                  <a:srgbClr val="0070C0"/>
                </a:solidFill>
                <a:latin typeface="Calibri" panose="020F0502020204030204" pitchFamily="34" charset="0"/>
                <a:ea typeface="Calibri" panose="020F0502020204030204" pitchFamily="34" charset="0"/>
                <a:cs typeface="Times New Roman" panose="02020603050405020304" pitchFamily="18" charset="0"/>
              </a:rPr>
              <a:t> yaklaşımlara dayalı </a:t>
            </a:r>
            <a:r>
              <a:rPr lang="tr-TR" dirty="0">
                <a:latin typeface="Calibri" panose="020F0502020204030204" pitchFamily="34" charset="0"/>
                <a:ea typeface="Calibri" panose="020F0502020204030204" pitchFamily="34" charset="0"/>
                <a:cs typeface="Times New Roman" panose="02020603050405020304" pitchFamily="18" charset="0"/>
              </a:rPr>
              <a:t>olarak incelenmektedir.</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Aft>
                <a:spcPts val="800"/>
              </a:spcAft>
              <a:buNone/>
            </a:pPr>
            <a:r>
              <a:rPr lang="tr-TR" dirty="0" err="1">
                <a:solidFill>
                  <a:srgbClr val="C00000"/>
                </a:solidFill>
                <a:latin typeface="Calibri" panose="020F0502020204030204" pitchFamily="34" charset="0"/>
                <a:ea typeface="Calibri" panose="020F0502020204030204" pitchFamily="34" charset="0"/>
                <a:cs typeface="Times New Roman" panose="02020603050405020304" pitchFamily="18" charset="0"/>
              </a:rPr>
              <a:t>Psikodinamik</a:t>
            </a:r>
            <a:r>
              <a:rPr lang="tr-TR" dirty="0">
                <a:solidFill>
                  <a:srgbClr val="C00000"/>
                </a:solidFill>
                <a:latin typeface="Calibri" panose="020F0502020204030204" pitchFamily="34" charset="0"/>
                <a:ea typeface="Calibri" panose="020F0502020204030204" pitchFamily="34" charset="0"/>
                <a:cs typeface="Times New Roman" panose="02020603050405020304" pitchFamily="18" charset="0"/>
              </a:rPr>
              <a:t> Kuram </a:t>
            </a:r>
            <a:endParaRPr lang="tr-TR" sz="2000"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tr-TR" dirty="0" smtClean="0">
                <a:latin typeface="Calibri" panose="020F0502020204030204" pitchFamily="34" charset="0"/>
                <a:ea typeface="Calibri" panose="020F0502020204030204" pitchFamily="34" charset="0"/>
                <a:cs typeface="Times New Roman" panose="02020603050405020304" pitchFamily="18" charset="0"/>
              </a:rPr>
              <a:t>	Bu </a:t>
            </a:r>
            <a:r>
              <a:rPr lang="tr-TR" dirty="0">
                <a:latin typeface="Calibri" panose="020F0502020204030204" pitchFamily="34" charset="0"/>
                <a:ea typeface="Calibri" panose="020F0502020204030204" pitchFamily="34" charset="0"/>
                <a:cs typeface="Times New Roman" panose="02020603050405020304" pitchFamily="18" charset="0"/>
              </a:rPr>
              <a:t>yaklaşıma göre kişilik, kişinin </a:t>
            </a:r>
            <a:r>
              <a:rPr lang="tr-TR" dirty="0" err="1">
                <a:latin typeface="Calibri" panose="020F0502020204030204" pitchFamily="34" charset="0"/>
                <a:ea typeface="Calibri" panose="020F0502020204030204" pitchFamily="34" charset="0"/>
                <a:cs typeface="Times New Roman" panose="02020603050405020304" pitchFamily="18" charset="0"/>
              </a:rPr>
              <a:t>id</a:t>
            </a:r>
            <a:r>
              <a:rPr lang="tr-TR" dirty="0">
                <a:latin typeface="Calibri" panose="020F0502020204030204" pitchFamily="34" charset="0"/>
                <a:ea typeface="Calibri" panose="020F0502020204030204" pitchFamily="34" charset="0"/>
                <a:cs typeface="Times New Roman" panose="02020603050405020304" pitchFamily="18" charset="0"/>
              </a:rPr>
              <a:t> (ilkel benlik, içgüdüsel dürtü), ego (bilinçli kişilik) ve </a:t>
            </a:r>
            <a:r>
              <a:rPr lang="tr-TR" dirty="0" err="1">
                <a:latin typeface="Calibri" panose="020F0502020204030204" pitchFamily="34" charset="0"/>
                <a:ea typeface="Calibri" panose="020F0502020204030204" pitchFamily="34" charset="0"/>
                <a:cs typeface="Times New Roman" panose="02020603050405020304" pitchFamily="18" charset="0"/>
              </a:rPr>
              <a:t>süperego</a:t>
            </a:r>
            <a:r>
              <a:rPr lang="tr-TR" dirty="0">
                <a:latin typeface="Calibri" panose="020F0502020204030204" pitchFamily="34" charset="0"/>
                <a:ea typeface="Calibri" panose="020F0502020204030204" pitchFamily="34" charset="0"/>
                <a:cs typeface="Times New Roman" panose="02020603050405020304" pitchFamily="18" charset="0"/>
              </a:rPr>
              <a:t> (kişinin ahlaki vicdanı) arasında yaşadığı bilinçaltı çatışmaların çözümleri sonucunda şekillenir. Kişiliğin sürekli değişen ve hatta birbiriyle çelişki içine düşen dinamik bir süreç olarak değerlendirildiği bu yaklaşımda, ayrıca davranışın kişiler için başkaları tarafından değil kişinin kendisi tarafından belirlendiği görüşü hâkimdir (</a:t>
            </a:r>
            <a:r>
              <a:rPr lang="tr-TR" dirty="0" err="1">
                <a:latin typeface="Calibri" panose="020F0502020204030204" pitchFamily="34" charset="0"/>
                <a:ea typeface="Calibri" panose="020F0502020204030204" pitchFamily="34" charset="0"/>
                <a:cs typeface="Times New Roman" panose="02020603050405020304" pitchFamily="18" charset="0"/>
              </a:rPr>
              <a:t>Vealey</a:t>
            </a:r>
            <a:r>
              <a:rPr lang="tr-TR" dirty="0">
                <a:latin typeface="Calibri" panose="020F0502020204030204" pitchFamily="34" charset="0"/>
                <a:ea typeface="Calibri" panose="020F0502020204030204" pitchFamily="34" charset="0"/>
                <a:cs typeface="Times New Roman" panose="02020603050405020304" pitchFamily="18" charset="0"/>
              </a:rPr>
              <a:t>, 2002). </a:t>
            </a:r>
            <a:endParaRPr lang="tr-TR" dirty="0"/>
          </a:p>
        </p:txBody>
      </p:sp>
    </p:spTree>
    <p:extLst>
      <p:ext uri="{BB962C8B-B14F-4D97-AF65-F5344CB8AC3E}">
        <p14:creationId xmlns:p14="http://schemas.microsoft.com/office/powerpoint/2010/main" val="2420021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26973"/>
          </a:xfrm>
        </p:spPr>
        <p:txBody>
          <a:bodyPr/>
          <a:lstStyle/>
          <a:p>
            <a:r>
              <a:rPr lang="tr-TR" sz="1800" b="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REKREASYON VE PSİKOLOJİ</a:t>
            </a:r>
            <a:endParaRPr lang="tr-TR" dirty="0"/>
          </a:p>
        </p:txBody>
      </p:sp>
      <p:sp>
        <p:nvSpPr>
          <p:cNvPr id="3" name="İçerik Yer Tutucusu 2"/>
          <p:cNvSpPr>
            <a:spLocks noGrp="1"/>
          </p:cNvSpPr>
          <p:nvPr>
            <p:ph idx="1"/>
          </p:nvPr>
        </p:nvSpPr>
        <p:spPr>
          <a:xfrm>
            <a:off x="838200" y="892098"/>
            <a:ext cx="10515600" cy="5284865"/>
          </a:xfrm>
        </p:spPr>
        <p:txBody>
          <a:bodyPr>
            <a:normAutofit lnSpcReduction="10000"/>
          </a:bodyPr>
          <a:lstStyle/>
          <a:p>
            <a:pPr indent="0">
              <a:lnSpc>
                <a:spcPct val="107000"/>
              </a:lnSpc>
              <a:spcAft>
                <a:spcPts val="800"/>
              </a:spcAft>
              <a:buNone/>
            </a:pPr>
            <a:r>
              <a:rPr lang="tr-TR" sz="2000" dirty="0">
                <a:solidFill>
                  <a:srgbClr val="C00000"/>
                </a:solidFill>
                <a:latin typeface="Calibri" panose="020F0502020204030204" pitchFamily="34" charset="0"/>
                <a:ea typeface="Calibri" panose="020F0502020204030204" pitchFamily="34" charset="0"/>
                <a:cs typeface="Times New Roman" panose="02020603050405020304" pitchFamily="18" charset="0"/>
              </a:rPr>
              <a:t>Kişilik Özellikleri Kuramı</a:t>
            </a:r>
          </a:p>
          <a:p>
            <a:pPr indent="0">
              <a:lnSpc>
                <a:spcPct val="107000"/>
              </a:lnSpc>
              <a:spcAft>
                <a:spcPts val="800"/>
              </a:spcAft>
              <a:buNone/>
            </a:pPr>
            <a:r>
              <a:rPr lang="tr-TR" sz="2000" dirty="0" smtClean="0">
                <a:latin typeface="Calibri" panose="020F0502020204030204" pitchFamily="34" charset="0"/>
                <a:ea typeface="Calibri" panose="020F0502020204030204" pitchFamily="34" charset="0"/>
                <a:cs typeface="Times New Roman" panose="02020603050405020304" pitchFamily="18" charset="0"/>
              </a:rPr>
              <a:t>	Bu </a:t>
            </a:r>
            <a:r>
              <a:rPr lang="tr-TR" sz="2000" dirty="0">
                <a:latin typeface="Calibri" panose="020F0502020204030204" pitchFamily="34" charset="0"/>
                <a:ea typeface="Calibri" panose="020F0502020204030204" pitchFamily="34" charset="0"/>
                <a:cs typeface="Times New Roman" panose="02020603050405020304" pitchFamily="18" charset="0"/>
              </a:rPr>
              <a:t>yaklaşıma göre kişilik, davranışta gözlenen tutarlılık ve sürekliliği açıklamaya hizmet eden, bir kişinin kalıcı özelliği şeklinde tanımlanan bazı özelliklerden meydana gelmektedir. Bu görüşü savunan psikologlar, bireyin davranışlarını etkileyebilecek dışsal faktörleri dikkate almayarak bireye özgü kişilik özelliklerinin, kişiyi farklı durum ve koşullardan bağımsız olarak belli bir biçimde </a:t>
            </a:r>
            <a:r>
              <a:rPr lang="tr-TR" sz="2000" dirty="0" smtClean="0">
                <a:latin typeface="Calibri" panose="020F0502020204030204" pitchFamily="34" charset="0"/>
                <a:ea typeface="Calibri" panose="020F0502020204030204" pitchFamily="34" charset="0"/>
                <a:cs typeface="Times New Roman" panose="02020603050405020304" pitchFamily="18" charset="0"/>
              </a:rPr>
              <a:t>davranmaya </a:t>
            </a:r>
            <a:r>
              <a:rPr lang="tr-TR" sz="2000" dirty="0">
                <a:latin typeface="Calibri" panose="020F0502020204030204" pitchFamily="34" charset="0"/>
                <a:ea typeface="Calibri" panose="020F0502020204030204" pitchFamily="34" charset="0"/>
                <a:cs typeface="Times New Roman" panose="02020603050405020304" pitchFamily="18" charset="0"/>
              </a:rPr>
              <a:t>hazırladığını kabul etmektedir (</a:t>
            </a:r>
            <a:r>
              <a:rPr lang="tr-TR" sz="2000" dirty="0" err="1">
                <a:latin typeface="Calibri" panose="020F0502020204030204" pitchFamily="34" charset="0"/>
                <a:ea typeface="Calibri" panose="020F0502020204030204" pitchFamily="34" charset="0"/>
                <a:cs typeface="Times New Roman" panose="02020603050405020304" pitchFamily="18" charset="0"/>
              </a:rPr>
              <a:t>Yeltepe</a:t>
            </a:r>
            <a:r>
              <a:rPr lang="tr-TR" sz="2000" dirty="0">
                <a:latin typeface="Calibri" panose="020F0502020204030204" pitchFamily="34" charset="0"/>
                <a:ea typeface="Calibri" panose="020F0502020204030204" pitchFamily="34" charset="0"/>
                <a:cs typeface="Times New Roman" panose="02020603050405020304" pitchFamily="18" charset="0"/>
              </a:rPr>
              <a:t>, 2007</a:t>
            </a:r>
            <a:r>
              <a:rPr lang="tr-TR" sz="2000" dirty="0" smtClean="0">
                <a:latin typeface="Calibri" panose="020F0502020204030204" pitchFamily="34" charset="0"/>
                <a:ea typeface="Calibri" panose="020F0502020204030204" pitchFamily="34" charset="0"/>
                <a:cs typeface="Times New Roman" panose="02020603050405020304" pitchFamily="18" charset="0"/>
              </a:rPr>
              <a:t>).</a:t>
            </a:r>
          </a:p>
          <a:p>
            <a:pPr indent="0">
              <a:lnSpc>
                <a:spcPct val="107000"/>
              </a:lnSpc>
              <a:spcAft>
                <a:spcPts val="800"/>
              </a:spcAft>
              <a:buNone/>
            </a:pPr>
            <a:r>
              <a:rPr lang="tr-TR" sz="2000" dirty="0" err="1">
                <a:solidFill>
                  <a:srgbClr val="C00000"/>
                </a:solidFill>
                <a:latin typeface="Calibri" panose="020F0502020204030204" pitchFamily="34" charset="0"/>
                <a:ea typeface="Calibri" panose="020F0502020204030204" pitchFamily="34" charset="0"/>
                <a:cs typeface="Times New Roman" panose="02020603050405020304" pitchFamily="18" charset="0"/>
              </a:rPr>
              <a:t>Durumsallık</a:t>
            </a:r>
            <a:r>
              <a:rPr lang="tr-TR" sz="2000" dirty="0">
                <a:solidFill>
                  <a:srgbClr val="C00000"/>
                </a:solidFill>
                <a:latin typeface="Calibri" panose="020F0502020204030204" pitchFamily="34" charset="0"/>
                <a:ea typeface="Calibri" panose="020F0502020204030204" pitchFamily="34" charset="0"/>
                <a:cs typeface="Times New Roman" panose="02020603050405020304" pitchFamily="18" charset="0"/>
              </a:rPr>
              <a:t> Kuramı </a:t>
            </a:r>
          </a:p>
          <a:p>
            <a:pPr marL="0" indent="0">
              <a:buNone/>
            </a:pPr>
            <a:r>
              <a:rPr lang="tr-TR" sz="2000" dirty="0" smtClean="0">
                <a:latin typeface="Calibri" panose="020F0502020204030204" pitchFamily="34" charset="0"/>
                <a:ea typeface="Calibri" panose="020F0502020204030204" pitchFamily="34" charset="0"/>
                <a:cs typeface="Times New Roman" panose="02020603050405020304" pitchFamily="18" charset="0"/>
              </a:rPr>
              <a:t>	Sosyal </a:t>
            </a:r>
            <a:r>
              <a:rPr lang="tr-TR" sz="2000" dirty="0">
                <a:latin typeface="Calibri" panose="020F0502020204030204" pitchFamily="34" charset="0"/>
                <a:ea typeface="Calibri" panose="020F0502020204030204" pitchFamily="34" charset="0"/>
                <a:cs typeface="Times New Roman" panose="02020603050405020304" pitchFamily="18" charset="0"/>
              </a:rPr>
              <a:t>Öğrenme Kuramından yola çıkılarak geliştirilen bu yaklaşım, davranışın büyük ölçüde durum ya da çevre </a:t>
            </a:r>
            <a:r>
              <a:rPr lang="tr-TR" sz="2000" dirty="0" smtClean="0">
                <a:latin typeface="Calibri" panose="020F0502020204030204" pitchFamily="34" charset="0"/>
                <a:ea typeface="Calibri" panose="020F0502020204030204" pitchFamily="34" charset="0"/>
                <a:cs typeface="Times New Roman" panose="02020603050405020304" pitchFamily="18" charset="0"/>
              </a:rPr>
              <a:t>tarafından </a:t>
            </a:r>
            <a:r>
              <a:rPr lang="tr-TR" sz="2000" dirty="0">
                <a:latin typeface="Calibri" panose="020F0502020204030204" pitchFamily="34" charset="0"/>
                <a:ea typeface="Calibri" panose="020F0502020204030204" pitchFamily="34" charset="0"/>
                <a:cs typeface="Times New Roman" panose="02020603050405020304" pitchFamily="18" charset="0"/>
              </a:rPr>
              <a:t>belirlendiği görüşüne dayanır. </a:t>
            </a:r>
            <a:endParaRPr lang="tr-TR" sz="2000" dirty="0" smtClean="0">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Aft>
                <a:spcPts val="800"/>
              </a:spcAft>
              <a:buNone/>
            </a:pPr>
            <a:r>
              <a:rPr lang="tr-TR" sz="2000" dirty="0">
                <a:solidFill>
                  <a:srgbClr val="C00000"/>
                </a:solidFill>
                <a:latin typeface="Calibri" panose="020F0502020204030204" pitchFamily="34" charset="0"/>
                <a:ea typeface="Calibri" panose="020F0502020204030204" pitchFamily="34" charset="0"/>
                <a:cs typeface="Times New Roman" panose="02020603050405020304" pitchFamily="18" charset="0"/>
              </a:rPr>
              <a:t>Etkileşimsel Kuram</a:t>
            </a:r>
            <a:endParaRPr lang="tr-TR" sz="1600"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tr-TR" sz="2000" dirty="0" smtClean="0">
                <a:latin typeface="Calibri" panose="020F0502020204030204" pitchFamily="34" charset="0"/>
                <a:ea typeface="Calibri" panose="020F0502020204030204" pitchFamily="34" charset="0"/>
                <a:cs typeface="Times New Roman" panose="02020603050405020304" pitchFamily="18" charset="0"/>
              </a:rPr>
              <a:t>	Bu </a:t>
            </a:r>
            <a:r>
              <a:rPr lang="tr-TR" sz="2000" dirty="0">
                <a:latin typeface="Calibri" panose="020F0502020204030204" pitchFamily="34" charset="0"/>
                <a:ea typeface="Calibri" panose="020F0502020204030204" pitchFamily="34" charset="0"/>
                <a:cs typeface="Times New Roman" panose="02020603050405020304" pitchFamily="18" charset="0"/>
              </a:rPr>
              <a:t>yaklaşım, bireyin sahip olduğu kişisel özelliklerle içinde bulunduğu çevreyi birlikte ele alarak insan davranışlarının açıklanabileceği görüşünü savunur. Davranışın belirleyicisi ne yalnızca kişilik özellikleri ne de çevre olup bu iki olgunun çeşitli şekillerde birbiriyle etkileşimi sonucu davranış şekillenir.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42718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482368"/>
          </a:xfrm>
        </p:spPr>
        <p:txBody>
          <a:bodyPr/>
          <a:lstStyle/>
          <a:p>
            <a:r>
              <a:rPr lang="tr-TR" sz="1800" b="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REKREASYON VE PSİKOLOJİ</a:t>
            </a:r>
            <a:endParaRPr lang="tr-TR" dirty="0"/>
          </a:p>
        </p:txBody>
      </p:sp>
      <p:sp>
        <p:nvSpPr>
          <p:cNvPr id="3" name="İçerik Yer Tutucusu 2"/>
          <p:cNvSpPr>
            <a:spLocks noGrp="1"/>
          </p:cNvSpPr>
          <p:nvPr>
            <p:ph idx="1"/>
          </p:nvPr>
        </p:nvSpPr>
        <p:spPr>
          <a:xfrm>
            <a:off x="838200" y="970156"/>
            <a:ext cx="10515600" cy="5206807"/>
          </a:xfrm>
        </p:spPr>
        <p:txBody>
          <a:bodyPr>
            <a:normAutofit fontScale="70000" lnSpcReduction="20000"/>
          </a:bodyPr>
          <a:lstStyle/>
          <a:p>
            <a:pPr indent="0">
              <a:lnSpc>
                <a:spcPct val="107000"/>
              </a:lnSpc>
              <a:spcAft>
                <a:spcPts val="800"/>
              </a:spcAft>
              <a:buNone/>
            </a:pPr>
            <a:r>
              <a:rPr lang="tr-TR" sz="2200" dirty="0" err="1">
                <a:solidFill>
                  <a:srgbClr val="C00000"/>
                </a:solidFill>
                <a:latin typeface="Calibri" panose="020F0502020204030204" pitchFamily="34" charset="0"/>
                <a:ea typeface="Calibri" panose="020F0502020204030204" pitchFamily="34" charset="0"/>
                <a:cs typeface="Times New Roman" panose="02020603050405020304" pitchFamily="18" charset="0"/>
              </a:rPr>
              <a:t>Fenomenolojik</a:t>
            </a:r>
            <a:r>
              <a:rPr lang="tr-TR" sz="2200" dirty="0">
                <a:solidFill>
                  <a:srgbClr val="C00000"/>
                </a:solidFill>
                <a:latin typeface="Calibri" panose="020F0502020204030204" pitchFamily="34" charset="0"/>
                <a:ea typeface="Calibri" panose="020F0502020204030204" pitchFamily="34" charset="0"/>
                <a:cs typeface="Times New Roman" panose="02020603050405020304" pitchFamily="18" charset="0"/>
              </a:rPr>
              <a:t> Kuram</a:t>
            </a:r>
          </a:p>
          <a:p>
            <a:pPr indent="0">
              <a:lnSpc>
                <a:spcPct val="107000"/>
              </a:lnSpc>
              <a:spcAft>
                <a:spcPts val="800"/>
              </a:spcAft>
              <a:buNone/>
            </a:pPr>
            <a:r>
              <a:rPr lang="tr-TR" sz="2200" dirty="0" smtClean="0">
                <a:latin typeface="Calibri" panose="020F0502020204030204" pitchFamily="34" charset="0"/>
                <a:ea typeface="Calibri" panose="020F0502020204030204" pitchFamily="34" charset="0"/>
                <a:cs typeface="Times New Roman" panose="02020603050405020304" pitchFamily="18" charset="0"/>
              </a:rPr>
              <a:t>	 </a:t>
            </a:r>
            <a:r>
              <a:rPr lang="tr-TR" sz="2200" dirty="0">
                <a:latin typeface="Calibri" panose="020F0502020204030204" pitchFamily="34" charset="0"/>
                <a:ea typeface="Calibri" panose="020F0502020204030204" pitchFamily="34" charset="0"/>
                <a:cs typeface="Times New Roman" panose="02020603050405020304" pitchFamily="18" charset="0"/>
              </a:rPr>
              <a:t>Günümüz spor ve egzersiz psikologları tarafından en çok benimsenen yaklaşımlardan biri olan </a:t>
            </a:r>
            <a:r>
              <a:rPr lang="tr-TR" sz="2200" dirty="0" err="1">
                <a:latin typeface="Calibri" panose="020F0502020204030204" pitchFamily="34" charset="0"/>
                <a:ea typeface="Calibri" panose="020F0502020204030204" pitchFamily="34" charset="0"/>
                <a:cs typeface="Times New Roman" panose="02020603050405020304" pitchFamily="18" charset="0"/>
              </a:rPr>
              <a:t>fenomenolojik</a:t>
            </a:r>
            <a:r>
              <a:rPr lang="tr-TR" sz="2200" dirty="0">
                <a:latin typeface="Calibri" panose="020F0502020204030204" pitchFamily="34" charset="0"/>
                <a:ea typeface="Calibri" panose="020F0502020204030204" pitchFamily="34" charset="0"/>
                <a:cs typeface="Times New Roman" panose="02020603050405020304" pitchFamily="18" charset="0"/>
              </a:rPr>
              <a:t> yaklaşım, etkileşimsel yaklaşımda olduğu gibi davranışın en iyi şekilde hem durumsal hem de kişilik özellikler dikkate alınarak belirlenebileceği düşüncesine </a:t>
            </a:r>
            <a:r>
              <a:rPr lang="tr-TR" sz="2200" dirty="0" smtClean="0">
                <a:latin typeface="Calibri" panose="020F0502020204030204" pitchFamily="34" charset="0"/>
                <a:ea typeface="Calibri" panose="020F0502020204030204" pitchFamily="34" charset="0"/>
                <a:cs typeface="Times New Roman" panose="02020603050405020304" pitchFamily="18" charset="0"/>
              </a:rPr>
              <a:t>dayanır.</a:t>
            </a:r>
          </a:p>
          <a:p>
            <a:pPr indent="0">
              <a:lnSpc>
                <a:spcPct val="107000"/>
              </a:lnSpc>
              <a:spcAft>
                <a:spcPts val="800"/>
              </a:spcAft>
              <a:buNone/>
            </a:pPr>
            <a:r>
              <a:rPr lang="tr-TR" sz="2200" b="1" u="sng" dirty="0">
                <a:solidFill>
                  <a:srgbClr val="C00000"/>
                </a:solidFill>
                <a:latin typeface="Calibri" panose="020F0502020204030204" pitchFamily="34" charset="0"/>
                <a:ea typeface="Calibri" panose="020F0502020204030204" pitchFamily="34" charset="0"/>
                <a:cs typeface="Times New Roman" panose="02020603050405020304" pitchFamily="18" charset="0"/>
              </a:rPr>
              <a:t>Motivasyon</a:t>
            </a:r>
          </a:p>
          <a:p>
            <a:pPr marL="0" indent="0">
              <a:buNone/>
            </a:pPr>
            <a:r>
              <a:rPr lang="tr-TR" sz="2200" dirty="0" smtClean="0">
                <a:latin typeface="Calibri" panose="020F0502020204030204" pitchFamily="34" charset="0"/>
                <a:ea typeface="Calibri" panose="020F0502020204030204" pitchFamily="34" charset="0"/>
                <a:cs typeface="Times New Roman" panose="02020603050405020304" pitchFamily="18" charset="0"/>
              </a:rPr>
              <a:t>Motivasyon </a:t>
            </a:r>
            <a:r>
              <a:rPr lang="tr-TR" sz="2200" dirty="0">
                <a:latin typeface="Calibri" panose="020F0502020204030204" pitchFamily="34" charset="0"/>
                <a:ea typeface="Calibri" panose="020F0502020204030204" pitchFamily="34" charset="0"/>
                <a:cs typeface="Times New Roman" panose="02020603050405020304" pitchFamily="18" charset="0"/>
              </a:rPr>
              <a:t>(güdülenme)belirli bir davranışı gerçekleştirme doğrultusundaki çabanın yönü ve yoğunluğu olarak tanımlanabilir </a:t>
            </a:r>
            <a:endParaRPr lang="tr-TR" sz="2200" dirty="0" smtClean="0">
              <a:latin typeface="Calibri" panose="020F0502020204030204" pitchFamily="34" charset="0"/>
              <a:ea typeface="Calibri" panose="020F0502020204030204" pitchFamily="34" charset="0"/>
              <a:cs typeface="Times New Roman" panose="02020603050405020304" pitchFamily="18" charset="0"/>
            </a:endParaRPr>
          </a:p>
          <a:p>
            <a:pPr>
              <a:buFont typeface="Symbol" panose="05050102010706020507" pitchFamily="18" charset="2"/>
              <a:buChar char="·"/>
            </a:pPr>
            <a:r>
              <a:rPr lang="tr-TR" sz="2200" dirty="0" smtClean="0">
                <a:latin typeface="Calibri" panose="020F0502020204030204" pitchFamily="34" charset="0"/>
                <a:ea typeface="Calibri" panose="020F0502020204030204" pitchFamily="34" charset="0"/>
                <a:cs typeface="Times New Roman" panose="02020603050405020304" pitchFamily="18" charset="0"/>
              </a:rPr>
              <a:t>Başarı motivasyonu</a:t>
            </a:r>
          </a:p>
          <a:p>
            <a:pPr>
              <a:buFont typeface="Symbol" panose="05050102010706020507" pitchFamily="18" charset="2"/>
              <a:buChar char="·"/>
            </a:pPr>
            <a:r>
              <a:rPr lang="tr-TR" sz="2200" dirty="0" smtClean="0">
                <a:latin typeface="Calibri" panose="020F0502020204030204" pitchFamily="34" charset="0"/>
                <a:ea typeface="Calibri" panose="020F0502020204030204" pitchFamily="34" charset="0"/>
                <a:cs typeface="Times New Roman" panose="02020603050405020304" pitchFamily="18" charset="0"/>
              </a:rPr>
              <a:t>Yarışmacılık</a:t>
            </a:r>
          </a:p>
          <a:p>
            <a:pPr indent="0">
              <a:lnSpc>
                <a:spcPct val="107000"/>
              </a:lnSpc>
              <a:spcAft>
                <a:spcPts val="800"/>
              </a:spcAft>
              <a:buNone/>
            </a:pPr>
            <a:r>
              <a:rPr lang="tr-TR" sz="2200" dirty="0">
                <a:latin typeface="Calibri" panose="020F0502020204030204" pitchFamily="34" charset="0"/>
                <a:ea typeface="Calibri" panose="020F0502020204030204" pitchFamily="34" charset="0"/>
                <a:cs typeface="Times New Roman" panose="02020603050405020304" pitchFamily="18" charset="0"/>
              </a:rPr>
              <a:t>Araştırmalar, fiziksel aktiviteye katılımla ilgili olarak içsel ve dışsal motivasyonun da önemli belirleyiciler olduğunu göstermektedir</a:t>
            </a:r>
            <a:r>
              <a:rPr lang="tr-TR" sz="2200" dirty="0" smtClean="0">
                <a:latin typeface="Calibri" panose="020F0502020204030204" pitchFamily="34" charset="0"/>
                <a:ea typeface="Calibri" panose="020F0502020204030204" pitchFamily="34" charset="0"/>
                <a:cs typeface="Times New Roman" panose="02020603050405020304" pitchFamily="18" charset="0"/>
              </a:rPr>
              <a:t>.</a:t>
            </a:r>
          </a:p>
          <a:p>
            <a:pPr indent="0">
              <a:lnSpc>
                <a:spcPct val="107000"/>
              </a:lnSpc>
              <a:spcAft>
                <a:spcPts val="800"/>
              </a:spcAft>
              <a:buNone/>
            </a:pPr>
            <a:r>
              <a:rPr lang="tr-TR" sz="2400" dirty="0" smtClean="0">
                <a:latin typeface="Calibri" panose="020F0502020204030204" pitchFamily="34" charset="0"/>
                <a:ea typeface="Calibri" panose="020F0502020204030204" pitchFamily="34" charset="0"/>
                <a:cs typeface="Times New Roman" panose="02020603050405020304" pitchFamily="18" charset="0"/>
              </a:rPr>
              <a:t> </a:t>
            </a:r>
            <a:r>
              <a:rPr lang="tr-TR" sz="2400" dirty="0">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lang="tr-TR" sz="2400" dirty="0">
                <a:latin typeface="Calibri" panose="020F0502020204030204" pitchFamily="34" charset="0"/>
                <a:ea typeface="Calibri" panose="020F0502020204030204" pitchFamily="34" charset="0"/>
                <a:cs typeface="Times New Roman" panose="02020603050405020304" pitchFamily="18" charset="0"/>
              </a:rPr>
              <a:t> İçsel </a:t>
            </a:r>
            <a:r>
              <a:rPr lang="tr-TR" sz="2400" dirty="0" err="1">
                <a:latin typeface="Calibri" panose="020F0502020204030204" pitchFamily="34" charset="0"/>
                <a:ea typeface="Calibri" panose="020F0502020204030204" pitchFamily="34" charset="0"/>
                <a:cs typeface="Times New Roman" panose="02020603050405020304" pitchFamily="18" charset="0"/>
              </a:rPr>
              <a:t>motivasyon:Bireyin</a:t>
            </a:r>
            <a:r>
              <a:rPr lang="tr-TR" sz="2400" dirty="0">
                <a:latin typeface="Calibri" panose="020F0502020204030204" pitchFamily="34" charset="0"/>
                <a:ea typeface="Calibri" panose="020F0502020204030204" pitchFamily="34" charset="0"/>
                <a:cs typeface="Times New Roman" panose="02020603050405020304" pitchFamily="18" charset="0"/>
              </a:rPr>
              <a:t> içinde olan gereksinimlere yönelik tepkilerdir. Merak, bilme ihtiyacı, yeterli olma isteği, gelişme arzusu içsel motivasyona örnek olarak verilebilir. </a:t>
            </a:r>
            <a:endParaRPr lang="tr-TR" sz="2400" dirty="0" smtClean="0">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Aft>
                <a:spcPts val="800"/>
              </a:spcAft>
              <a:buNone/>
            </a:pPr>
            <a:r>
              <a:rPr lang="tr-TR" sz="2400" dirty="0">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lang="tr-TR" sz="2400" dirty="0">
                <a:latin typeface="Calibri" panose="020F0502020204030204" pitchFamily="34" charset="0"/>
                <a:ea typeface="Calibri" panose="020F0502020204030204" pitchFamily="34" charset="0"/>
                <a:cs typeface="Times New Roman" panose="02020603050405020304" pitchFamily="18" charset="0"/>
              </a:rPr>
              <a:t> Dışsal </a:t>
            </a:r>
            <a:r>
              <a:rPr lang="tr-TR" sz="2400" dirty="0" err="1">
                <a:latin typeface="Calibri" panose="020F0502020204030204" pitchFamily="34" charset="0"/>
                <a:ea typeface="Calibri" panose="020F0502020204030204" pitchFamily="34" charset="0"/>
                <a:cs typeface="Times New Roman" panose="02020603050405020304" pitchFamily="18" charset="0"/>
              </a:rPr>
              <a:t>motivasyon:Bireyin</a:t>
            </a:r>
            <a:r>
              <a:rPr lang="tr-TR" sz="2400" dirty="0">
                <a:latin typeface="Calibri" panose="020F0502020204030204" pitchFamily="34" charset="0"/>
                <a:ea typeface="Calibri" panose="020F0502020204030204" pitchFamily="34" charset="0"/>
                <a:cs typeface="Times New Roman" panose="02020603050405020304" pitchFamily="18" charset="0"/>
              </a:rPr>
              <a:t> kendisi ile direkt bağlantılı olmayıp bireyin dışında oluşan, bireyi olumlu veya olumsuz olarak etkileyebilen, davranışın gerçekleşme olasılığını artırıp azaltabilen, maddi ve manevi değerler taşıyabilen güçlendirmeler veya pekiştirmelerdir</a:t>
            </a:r>
            <a:endParaRPr lang="tr-TR" sz="22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77289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26973"/>
          </a:xfrm>
        </p:spPr>
        <p:txBody>
          <a:bodyPr/>
          <a:lstStyle/>
          <a:p>
            <a:r>
              <a:rPr lang="tr-TR" sz="1800" b="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REKREASYON VE PSİKOLOJİ</a:t>
            </a:r>
            <a:endParaRPr lang="tr-TR" dirty="0"/>
          </a:p>
        </p:txBody>
      </p:sp>
      <p:sp>
        <p:nvSpPr>
          <p:cNvPr id="3" name="İçerik Yer Tutucusu 2"/>
          <p:cNvSpPr>
            <a:spLocks noGrp="1"/>
          </p:cNvSpPr>
          <p:nvPr>
            <p:ph idx="1"/>
          </p:nvPr>
        </p:nvSpPr>
        <p:spPr>
          <a:xfrm>
            <a:off x="838200" y="892098"/>
            <a:ext cx="10515600" cy="5284865"/>
          </a:xfrm>
        </p:spPr>
        <p:txBody>
          <a:bodyPr>
            <a:normAutofit fontScale="77500" lnSpcReduction="20000"/>
          </a:bodyPr>
          <a:lstStyle/>
          <a:p>
            <a:pPr indent="0">
              <a:lnSpc>
                <a:spcPct val="107000"/>
              </a:lnSpc>
              <a:spcAft>
                <a:spcPts val="800"/>
              </a:spcAft>
              <a:buNone/>
            </a:pPr>
            <a:r>
              <a:rPr lang="tr-TR" dirty="0">
                <a:solidFill>
                  <a:srgbClr val="FF0000"/>
                </a:solidFill>
                <a:latin typeface="Calibri" panose="020F0502020204030204" pitchFamily="34" charset="0"/>
                <a:ea typeface="Calibri" panose="020F0502020204030204" pitchFamily="34" charset="0"/>
                <a:cs typeface="Times New Roman" panose="02020603050405020304" pitchFamily="18" charset="0"/>
              </a:rPr>
              <a:t>Başarı İhtiyacı Kuramı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Aft>
                <a:spcPts val="800"/>
              </a:spcAft>
              <a:buNone/>
            </a:pPr>
            <a:r>
              <a:rPr lang="tr-TR" dirty="0" smtClean="0">
                <a:latin typeface="Calibri" panose="020F0502020204030204" pitchFamily="34" charset="0"/>
                <a:ea typeface="Calibri" panose="020F0502020204030204" pitchFamily="34" charset="0"/>
                <a:cs typeface="Times New Roman" panose="02020603050405020304" pitchFamily="18" charset="0"/>
              </a:rPr>
              <a:t>1-</a:t>
            </a:r>
            <a:r>
              <a:rPr lang="tr-TR" dirty="0">
                <a:latin typeface="Calibri" panose="020F0502020204030204" pitchFamily="34" charset="0"/>
                <a:ea typeface="Calibri" panose="020F0502020204030204" pitchFamily="34" charset="0"/>
                <a:cs typeface="Times New Roman" panose="02020603050405020304" pitchFamily="18" charset="0"/>
              </a:rPr>
              <a:t>Kişisel faktörler</a:t>
            </a:r>
            <a:r>
              <a:rPr lang="tr-TR" dirty="0" smtClean="0">
                <a:latin typeface="Calibri" panose="020F0502020204030204" pitchFamily="34" charset="0"/>
                <a:ea typeface="Calibri" panose="020F0502020204030204" pitchFamily="34" charset="0"/>
                <a:cs typeface="Times New Roman" panose="02020603050405020304" pitchFamily="18" charset="0"/>
              </a:rPr>
              <a:t>: Bireyin </a:t>
            </a:r>
            <a:r>
              <a:rPr lang="tr-TR" dirty="0">
                <a:latin typeface="Calibri" panose="020F0502020204030204" pitchFamily="34" charset="0"/>
                <a:ea typeface="Calibri" panose="020F0502020204030204" pitchFamily="34" charset="0"/>
                <a:cs typeface="Times New Roman" panose="02020603050405020304" pitchFamily="18" charset="0"/>
              </a:rPr>
              <a:t>başarı gereksinimini iki faktör etkilemektedir. Bu faktörler başarılı olma ve başarısızlıktan kaçma </a:t>
            </a:r>
            <a:r>
              <a:rPr lang="tr-TR" dirty="0" smtClean="0">
                <a:latin typeface="Calibri" panose="020F0502020204030204" pitchFamily="34" charset="0"/>
                <a:ea typeface="Calibri" panose="020F0502020204030204" pitchFamily="34" charset="0"/>
                <a:cs typeface="Times New Roman" panose="02020603050405020304" pitchFamily="18" charset="0"/>
              </a:rPr>
              <a:t>motiveleridir.</a:t>
            </a:r>
          </a:p>
          <a:p>
            <a:pPr indent="0">
              <a:lnSpc>
                <a:spcPct val="107000"/>
              </a:lnSpc>
              <a:spcAft>
                <a:spcPts val="800"/>
              </a:spcAft>
              <a:buNone/>
            </a:pPr>
            <a:r>
              <a:rPr lang="tr-TR" dirty="0" smtClean="0">
                <a:latin typeface="Calibri" panose="020F0502020204030204" pitchFamily="34" charset="0"/>
                <a:ea typeface="Calibri" panose="020F0502020204030204" pitchFamily="34" charset="0"/>
                <a:cs typeface="Times New Roman" panose="02020603050405020304" pitchFamily="18" charset="0"/>
              </a:rPr>
              <a:t>2-</a:t>
            </a:r>
            <a:r>
              <a:rPr lang="tr-TR" dirty="0">
                <a:latin typeface="Calibri" panose="020F0502020204030204" pitchFamily="34" charset="0"/>
                <a:ea typeface="Calibri" panose="020F0502020204030204" pitchFamily="34" charset="0"/>
                <a:cs typeface="Times New Roman" panose="02020603050405020304" pitchFamily="18" charset="0"/>
              </a:rPr>
              <a:t>Durumsal faktörler</a:t>
            </a:r>
            <a:r>
              <a:rPr lang="tr-TR" dirty="0" smtClean="0">
                <a:latin typeface="Calibri" panose="020F0502020204030204" pitchFamily="34" charset="0"/>
                <a:ea typeface="Calibri" panose="020F0502020204030204" pitchFamily="34" charset="0"/>
                <a:cs typeface="Times New Roman" panose="02020603050405020304" pitchFamily="18" charset="0"/>
              </a:rPr>
              <a:t>: Davranışı </a:t>
            </a:r>
            <a:r>
              <a:rPr lang="tr-TR" dirty="0">
                <a:latin typeface="Calibri" panose="020F0502020204030204" pitchFamily="34" charset="0"/>
                <a:ea typeface="Calibri" panose="020F0502020204030204" pitchFamily="34" charset="0"/>
                <a:cs typeface="Times New Roman" panose="02020603050405020304" pitchFamily="18" charset="0"/>
              </a:rPr>
              <a:t>açıklama noktasında sadece kişisel özelliklere dair bilgi sahibi olmak yeterli değildir. Bu noktada kişinin içinde bulunduğu durum da göz önünde bulundurulmalıdır.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Aft>
                <a:spcPts val="800"/>
              </a:spcAft>
              <a:buNone/>
            </a:pPr>
            <a:r>
              <a:rPr lang="tr-TR" dirty="0" smtClean="0">
                <a:latin typeface="Calibri" panose="020F0502020204030204" pitchFamily="34" charset="0"/>
                <a:ea typeface="Calibri" panose="020F0502020204030204" pitchFamily="34" charset="0"/>
                <a:cs typeface="Times New Roman" panose="02020603050405020304" pitchFamily="18" charset="0"/>
              </a:rPr>
              <a:t>3-</a:t>
            </a:r>
            <a:r>
              <a:rPr lang="tr-TR" dirty="0">
                <a:latin typeface="Calibri" panose="020F0502020204030204" pitchFamily="34" charset="0"/>
                <a:ea typeface="Calibri" panose="020F0502020204030204" pitchFamily="34" charset="0"/>
                <a:cs typeface="Times New Roman" panose="02020603050405020304" pitchFamily="18" charset="0"/>
              </a:rPr>
              <a:t>Sonuç odaklı eğilimler</a:t>
            </a:r>
            <a:r>
              <a:rPr lang="tr-TR" dirty="0" smtClean="0">
                <a:latin typeface="Calibri" panose="020F0502020204030204" pitchFamily="34" charset="0"/>
                <a:ea typeface="Calibri" panose="020F0502020204030204" pitchFamily="34" charset="0"/>
                <a:cs typeface="Times New Roman" panose="02020603050405020304" pitchFamily="18" charset="0"/>
              </a:rPr>
              <a:t>: Kuramdaki </a:t>
            </a:r>
            <a:r>
              <a:rPr lang="tr-TR" dirty="0">
                <a:latin typeface="Calibri" panose="020F0502020204030204" pitchFamily="34" charset="0"/>
                <a:ea typeface="Calibri" panose="020F0502020204030204" pitchFamily="34" charset="0"/>
                <a:cs typeface="Times New Roman" panose="02020603050405020304" pitchFamily="18" charset="0"/>
              </a:rPr>
              <a:t>üçüncü bileşen, bireyin durumsal faktörlerle ilişkili başarı motivasyon seviyesi dikkate alınarak türetilen sonuç odaklı ya da davranışsal eğilimdir </a:t>
            </a:r>
            <a:r>
              <a:rPr lang="tr-TR" dirty="0" smtClean="0">
                <a:latin typeface="Calibri" panose="020F0502020204030204" pitchFamily="34" charset="0"/>
                <a:ea typeface="Calibri" panose="020F0502020204030204" pitchFamily="34" charset="0"/>
                <a:cs typeface="Times New Roman" panose="02020603050405020304" pitchFamily="18" charset="0"/>
              </a:rPr>
              <a:t>.</a:t>
            </a:r>
          </a:p>
          <a:p>
            <a:pPr indent="0">
              <a:lnSpc>
                <a:spcPct val="107000"/>
              </a:lnSpc>
              <a:spcAft>
                <a:spcPts val="800"/>
              </a:spcAft>
              <a:buNone/>
            </a:pPr>
            <a:r>
              <a:rPr lang="tr-TR" dirty="0" smtClean="0">
                <a:latin typeface="Calibri" panose="020F0502020204030204" pitchFamily="34" charset="0"/>
                <a:ea typeface="Calibri" panose="020F0502020204030204" pitchFamily="34" charset="0"/>
                <a:cs typeface="Times New Roman" panose="02020603050405020304" pitchFamily="18" charset="0"/>
              </a:rPr>
              <a:t>4-</a:t>
            </a:r>
            <a:r>
              <a:rPr lang="tr-TR" dirty="0">
                <a:latin typeface="Calibri" panose="020F0502020204030204" pitchFamily="34" charset="0"/>
                <a:ea typeface="Calibri" panose="020F0502020204030204" pitchFamily="34" charset="0"/>
                <a:cs typeface="Times New Roman" panose="02020603050405020304" pitchFamily="18" charset="0"/>
              </a:rPr>
              <a:t>Duygusal </a:t>
            </a:r>
            <a:r>
              <a:rPr lang="tr-TR" dirty="0" err="1">
                <a:latin typeface="Calibri" panose="020F0502020204030204" pitchFamily="34" charset="0"/>
                <a:ea typeface="Calibri" panose="020F0502020204030204" pitchFamily="34" charset="0"/>
                <a:cs typeface="Times New Roman" panose="02020603050405020304" pitchFamily="18" charset="0"/>
              </a:rPr>
              <a:t>tepkiler:Kuramın</a:t>
            </a:r>
            <a:r>
              <a:rPr lang="tr-TR" dirty="0">
                <a:latin typeface="Calibri" panose="020F0502020204030204" pitchFamily="34" charset="0"/>
                <a:ea typeface="Calibri" panose="020F0502020204030204" pitchFamily="34" charset="0"/>
                <a:cs typeface="Times New Roman" panose="02020603050405020304" pitchFamily="18" charset="0"/>
              </a:rPr>
              <a:t> dördüncü bileşeni, bireyin önceki deneyimlerinde yaşamış olduğu gurur ve utanç duygularıyla ilgilidir.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Aft>
                <a:spcPts val="800"/>
              </a:spcAft>
              <a:buNone/>
            </a:pPr>
            <a:r>
              <a:rPr lang="tr-TR" dirty="0" smtClean="0">
                <a:latin typeface="Calibri" panose="020F0502020204030204" pitchFamily="34" charset="0"/>
                <a:ea typeface="Calibri" panose="020F0502020204030204" pitchFamily="34" charset="0"/>
                <a:cs typeface="Times New Roman" panose="02020603050405020304" pitchFamily="18" charset="0"/>
              </a:rPr>
              <a:t>5-</a:t>
            </a:r>
            <a:r>
              <a:rPr lang="tr-TR" dirty="0">
                <a:latin typeface="Calibri" panose="020F0502020204030204" pitchFamily="34" charset="0"/>
                <a:ea typeface="Calibri" panose="020F0502020204030204" pitchFamily="34" charset="0"/>
                <a:cs typeface="Times New Roman" panose="02020603050405020304" pitchFamily="18" charset="0"/>
              </a:rPr>
              <a:t>Başarı davranışı: Bu bileşen, diğer dört bileşenin davranışı etkileyecek şekilde birbirleriyle nasıl etkileşim içinde olduğunu açıklamaktadır.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518125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375</TotalTime>
  <Words>364</Words>
  <Application>Microsoft Office PowerPoint</Application>
  <PresentationFormat>Geniş ekran</PresentationFormat>
  <Paragraphs>80</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Calibri</vt:lpstr>
      <vt:lpstr>Calibri Light</vt:lpstr>
      <vt:lpstr>Symbol</vt:lpstr>
      <vt:lpstr>Times New Roman</vt:lpstr>
      <vt:lpstr>Office Teması</vt:lpstr>
      <vt:lpstr>PowerPoint Sunusu</vt:lpstr>
      <vt:lpstr>DAVRANIŞ BİLİMLERİ VE REKREASYON</vt:lpstr>
      <vt:lpstr>  REKREASYON VE PSİKOLOJİ </vt:lpstr>
      <vt:lpstr>REKREASYON VE PSİKOLOJİ</vt:lpstr>
      <vt:lpstr>REKREASYON VE PSİKOLOJİ</vt:lpstr>
      <vt:lpstr>REKREASYON VE PSİKOLOJİ</vt:lpstr>
      <vt:lpstr>REKREASYON VE PSİKOLOJİ</vt:lpstr>
      <vt:lpstr>REKREASYON VE PSİKOLOJİ</vt:lpstr>
      <vt:lpstr>REKREASYON VE PSİKOLOJİ</vt:lpstr>
      <vt:lpstr>REKREASYON VE PSİKOLOJİ</vt:lpstr>
      <vt:lpstr>REKREASYON VE PSİKOLOJİ</vt:lpstr>
      <vt:lpstr>REKREASYON VE PSİKOLOJİ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seyitAliçelik</dc:creator>
  <cp:lastModifiedBy>seyitAliçelik</cp:lastModifiedBy>
  <cp:revision>33</cp:revision>
  <dcterms:created xsi:type="dcterms:W3CDTF">2024-02-28T12:48:09Z</dcterms:created>
  <dcterms:modified xsi:type="dcterms:W3CDTF">2024-03-12T09:45:05Z</dcterms:modified>
</cp:coreProperties>
</file>